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8" r:id="rId3"/>
    <p:sldId id="266" r:id="rId4"/>
    <p:sldId id="269" r:id="rId5"/>
    <p:sldId id="270" r:id="rId6"/>
    <p:sldId id="267" r:id="rId7"/>
    <p:sldId id="257" r:id="rId8"/>
    <p:sldId id="258" r:id="rId9"/>
    <p:sldId id="259" r:id="rId10"/>
    <p:sldId id="260" r:id="rId11"/>
    <p:sldId id="261" r:id="rId12"/>
    <p:sldId id="263" r:id="rId13"/>
    <p:sldId id="262" r:id="rId14"/>
    <p:sldId id="264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78" autoAdjust="0"/>
    <p:restoredTop sz="94660"/>
  </p:normalViewPr>
  <p:slideViewPr>
    <p:cSldViewPr>
      <p:cViewPr>
        <p:scale>
          <a:sx n="120" d="100"/>
          <a:sy n="120" d="100"/>
        </p:scale>
        <p:origin x="-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7" y="3550127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5" y="3550127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25.04.2008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25.04.2008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5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3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25.04.2008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1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20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20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25.04.2008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25.04.2008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1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25.04.2008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school76.irkutsk.ru/image/fon-001.pn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hyperlink" Target="http://i001.radikal.ru/0803/4f/8d1032078b8c.pn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hyperlink" Target="http://i001.radikal.ru/0803/4f/8d1032078b8c.png" TargetMode="External"/><Relationship Id="rId4" Type="http://schemas.openxmlformats.org/officeDocument/2006/relationships/image" Target="../media/image10.jpe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430aec6ef2a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8001000" cy="57912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14480" y="2500306"/>
            <a:ext cx="53578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smtClean="0">
                <a:solidFill>
                  <a:srgbClr val="663300"/>
                </a:solidFill>
              </a:rPr>
              <a:t>The young Detective’s Club.</a:t>
            </a:r>
            <a:endParaRPr lang="ru-RU" sz="40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00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3" y="1643050"/>
            <a:ext cx="4286280" cy="392909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7" y="285728"/>
            <a:ext cx="6872279" cy="1219200"/>
          </a:xfrm>
        </p:spPr>
        <p:txBody>
          <a:bodyPr>
            <a:noAutofit/>
          </a:bodyPr>
          <a:lstStyle/>
          <a:p>
            <a:r>
              <a:rPr lang="ru-RU" sz="6000" dirty="0" smtClean="0"/>
              <a:t/>
            </a:r>
            <a:br>
              <a:rPr lang="ru-RU" sz="6000" dirty="0" smtClean="0"/>
            </a:br>
            <a:endParaRPr lang="ru-RU" sz="6000" dirty="0"/>
          </a:p>
        </p:txBody>
      </p:sp>
      <p:pic>
        <p:nvPicPr>
          <p:cNvPr id="2050" name="Picture 2" descr="F:\Transcend\шерлок\14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643050"/>
            <a:ext cx="4000528" cy="392909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14415" y="500042"/>
            <a:ext cx="671517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The Royal Mint </a:t>
            </a:r>
            <a:endParaRPr lang="ru-RU" sz="6600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322add2402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9" y="1285861"/>
            <a:ext cx="7429552" cy="4643469"/>
          </a:xfrm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c21ed_7f40aaae_XL.p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1" y="1714488"/>
            <a:ext cx="6357983" cy="428628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43042" y="152400"/>
            <a:ext cx="4857784" cy="149065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	</a:t>
            </a:r>
            <a:r>
              <a:rPr lang="en-US" sz="8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Lucida Sans Typewriter" pitchFamily="49" charset="0"/>
              </a:rPr>
              <a:t>Kent</a:t>
            </a:r>
            <a:endParaRPr lang="ru-RU" sz="8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4637_tribune_sherlock_holm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9" y="785795"/>
            <a:ext cx="7786743" cy="5357849"/>
          </a:xfrm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42-starii_kamennii_dom_na_holme-1024x576-fon-stola.co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8000" y="1524000"/>
            <a:ext cx="8128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The Forest House</a:t>
            </a:r>
            <a:endParaRPr lang="ru-RU" sz="6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Baker-street-museum-holm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9" y="1357299"/>
            <a:ext cx="7143799" cy="3929090"/>
          </a:xfr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ейкер-стри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571480"/>
            <a:ext cx="7858180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repphoto_7190_49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357166"/>
            <a:ext cx="8001055" cy="6072230"/>
          </a:xfrm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Картинка 135 из 3737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553200" cy="5334000"/>
          </a:xfrm>
          <a:prstGeom prst="rect">
            <a:avLst/>
          </a:prstGeom>
          <a:noFill/>
        </p:spPr>
      </p:pic>
      <p:pic>
        <p:nvPicPr>
          <p:cNvPr id="6150" name="Picture 6" descr="i?id=101308033-71-7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2800" y="4495800"/>
            <a:ext cx="1981200" cy="2362200"/>
          </a:xfrm>
          <a:prstGeom prst="rect">
            <a:avLst/>
          </a:prstGeom>
          <a:noFill/>
        </p:spPr>
      </p:pic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>
          <a:xfrm>
            <a:off x="2362200" y="1752600"/>
            <a:ext cx="6629400" cy="4343400"/>
          </a:xfrm>
        </p:spPr>
        <p:txBody>
          <a:bodyPr/>
          <a:lstStyle/>
          <a:p>
            <a:r>
              <a:rPr lang="en-US" sz="2800" b="1" i="1">
                <a:solidFill>
                  <a:srgbClr val="663300"/>
                </a:solidFill>
              </a:rPr>
              <a:t>I am an inspector of Scotland –Yard. We  are  the  members  of  the young Detective’s   Club.   I  have   a   very difficult case and I want you to help me.</a:t>
            </a:r>
            <a:r>
              <a:rPr lang="ru-RU" sz="2800"/>
              <a:t/>
            </a:r>
            <a:br>
              <a:rPr lang="ru-RU" sz="2800"/>
            </a:b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 descr="normal_tex07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raztum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40" name="Picture 12" descr="623438295d2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495800" cy="3048000"/>
          </a:xfrm>
          <a:prstGeom prst="rect">
            <a:avLst/>
          </a:prstGeom>
          <a:noFill/>
        </p:spPr>
      </p:pic>
      <p:sp>
        <p:nvSpPr>
          <p:cNvPr id="22547" name="Rectangle 19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66800" y="1600200"/>
            <a:ext cx="2971800" cy="4525963"/>
          </a:xfrm>
        </p:spPr>
        <p:txBody>
          <a:bodyPr/>
          <a:lstStyle/>
          <a:p>
            <a:pPr algn="r">
              <a:buFontTx/>
              <a:buNone/>
            </a:pPr>
            <a:r>
              <a:rPr lang="en-US" sz="2000"/>
              <a:t> </a:t>
            </a:r>
            <a:r>
              <a:rPr lang="en-US" sz="2400" b="1" i="1">
                <a:solidFill>
                  <a:srgbClr val="663300"/>
                </a:solidFill>
              </a:rPr>
              <a:t>What do you know about   Scotland –Yard</a:t>
            </a:r>
            <a:r>
              <a:rPr lang="ru-RU" sz="2400" b="1" i="1">
                <a:solidFill>
                  <a:srgbClr val="663300"/>
                </a:solidFill>
              </a:rPr>
              <a:t>?</a:t>
            </a:r>
          </a:p>
          <a:p>
            <a:endParaRPr lang="ru-RU" sz="2000"/>
          </a:p>
        </p:txBody>
      </p:sp>
      <p:pic>
        <p:nvPicPr>
          <p:cNvPr id="22546" name="Picture 18" descr="i?id=101308033-71-7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71800" y="304800"/>
            <a:ext cx="1295400" cy="1295400"/>
          </a:xfrm>
          <a:prstGeom prst="rect">
            <a:avLst/>
          </a:prstGeom>
          <a:noFill/>
        </p:spPr>
      </p:pic>
      <p:sp>
        <p:nvSpPr>
          <p:cNvPr id="22551" name="Rectangle 23"/>
          <p:cNvSpPr>
            <a:spLocks noChangeArrowheads="1"/>
          </p:cNvSpPr>
          <p:nvPr/>
        </p:nvSpPr>
        <p:spPr bwMode="auto">
          <a:xfrm>
            <a:off x="4648200" y="304800"/>
            <a:ext cx="39544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en-US" sz="2000" i="1">
                <a:solidFill>
                  <a:srgbClr val="663300"/>
                </a:solidFill>
              </a:rPr>
              <a:t>Scotland Yard is the headquarters of the Metropolitan Police in London.</a:t>
            </a:r>
          </a:p>
        </p:txBody>
      </p:sp>
      <p:sp>
        <p:nvSpPr>
          <p:cNvPr id="22552" name="Rectangle 24"/>
          <p:cNvSpPr>
            <a:spLocks noChangeArrowheads="1"/>
          </p:cNvSpPr>
          <p:nvPr/>
        </p:nvSpPr>
        <p:spPr bwMode="auto">
          <a:xfrm>
            <a:off x="4800600" y="2819400"/>
            <a:ext cx="3276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i="1" dirty="0">
                <a:solidFill>
                  <a:srgbClr val="663300"/>
                </a:solidFill>
              </a:rPr>
              <a:t>Scotland</a:t>
            </a:r>
            <a:r>
              <a:rPr lang="ru-RU" sz="2000" i="1" dirty="0">
                <a:solidFill>
                  <a:srgbClr val="663300"/>
                </a:solidFill>
              </a:rPr>
              <a:t> </a:t>
            </a:r>
            <a:r>
              <a:rPr lang="en-US" sz="2000" i="1" dirty="0">
                <a:solidFill>
                  <a:srgbClr val="663300"/>
                </a:solidFill>
              </a:rPr>
              <a:t>Yard</a:t>
            </a:r>
            <a:r>
              <a:rPr lang="ru-RU" sz="2000" i="1" dirty="0">
                <a:solidFill>
                  <a:srgbClr val="663300"/>
                </a:solidFill>
              </a:rPr>
              <a:t> </a:t>
            </a:r>
            <a:r>
              <a:rPr lang="en-US" sz="2000" i="1" dirty="0">
                <a:solidFill>
                  <a:srgbClr val="663300"/>
                </a:solidFill>
              </a:rPr>
              <a:t>is</a:t>
            </a:r>
            <a:r>
              <a:rPr lang="ru-RU" sz="2000" i="1" dirty="0">
                <a:solidFill>
                  <a:srgbClr val="663300"/>
                </a:solidFill>
              </a:rPr>
              <a:t> </a:t>
            </a:r>
            <a:r>
              <a:rPr lang="en-US" sz="2000" i="1" dirty="0">
                <a:solidFill>
                  <a:srgbClr val="663300"/>
                </a:solidFill>
              </a:rPr>
              <a:t>situated</a:t>
            </a:r>
            <a:r>
              <a:rPr lang="ru-RU" sz="2000" i="1" dirty="0">
                <a:solidFill>
                  <a:srgbClr val="663300"/>
                </a:solidFill>
              </a:rPr>
              <a:t> </a:t>
            </a:r>
            <a:r>
              <a:rPr lang="en-US" sz="2000" i="1" dirty="0" smtClean="0">
                <a:solidFill>
                  <a:srgbClr val="663300"/>
                </a:solidFill>
              </a:rPr>
              <a:t>on </a:t>
            </a:r>
            <a:r>
              <a:rPr lang="en-US" sz="2000" i="1" dirty="0">
                <a:solidFill>
                  <a:srgbClr val="663300"/>
                </a:solidFill>
              </a:rPr>
              <a:t>the</a:t>
            </a:r>
            <a:r>
              <a:rPr lang="ru-RU" sz="2000" i="1" dirty="0">
                <a:solidFill>
                  <a:srgbClr val="663300"/>
                </a:solidFill>
              </a:rPr>
              <a:t> </a:t>
            </a:r>
            <a:r>
              <a:rPr lang="en-US" sz="2000" i="1" dirty="0">
                <a:solidFill>
                  <a:srgbClr val="663300"/>
                </a:solidFill>
              </a:rPr>
              <a:t>Thames</a:t>
            </a:r>
            <a:r>
              <a:rPr lang="ru-RU" sz="2000" i="1" dirty="0">
                <a:solidFill>
                  <a:srgbClr val="663300"/>
                </a:solidFill>
              </a:rPr>
              <a:t> </a:t>
            </a:r>
            <a:r>
              <a:rPr lang="en-US" sz="2000" i="1" dirty="0">
                <a:solidFill>
                  <a:srgbClr val="663300"/>
                </a:solidFill>
              </a:rPr>
              <a:t>Embankment</a:t>
            </a:r>
            <a:r>
              <a:rPr lang="ru-RU" sz="2000" i="1" dirty="0">
                <a:solidFill>
                  <a:srgbClr val="663300"/>
                </a:solidFill>
              </a:rPr>
              <a:t> </a:t>
            </a:r>
            <a:r>
              <a:rPr lang="en-US" sz="2000" i="1" dirty="0">
                <a:solidFill>
                  <a:srgbClr val="663300"/>
                </a:solidFill>
              </a:rPr>
              <a:t>close</a:t>
            </a:r>
            <a:r>
              <a:rPr lang="ru-RU" sz="2000" i="1" dirty="0">
                <a:solidFill>
                  <a:srgbClr val="663300"/>
                </a:solidFill>
              </a:rPr>
              <a:t> </a:t>
            </a:r>
            <a:r>
              <a:rPr lang="en-US" sz="2000" i="1" dirty="0">
                <a:solidFill>
                  <a:srgbClr val="663300"/>
                </a:solidFill>
              </a:rPr>
              <a:t>to the Houses</a:t>
            </a:r>
            <a:r>
              <a:rPr lang="ru-RU" sz="2000" i="1" dirty="0">
                <a:solidFill>
                  <a:srgbClr val="663300"/>
                </a:solidFill>
              </a:rPr>
              <a:t> </a:t>
            </a:r>
            <a:r>
              <a:rPr lang="en-US" sz="2000" i="1" dirty="0">
                <a:solidFill>
                  <a:srgbClr val="663300"/>
                </a:solidFill>
              </a:rPr>
              <a:t>of</a:t>
            </a:r>
            <a:r>
              <a:rPr lang="ru-RU" sz="2000" i="1" dirty="0">
                <a:solidFill>
                  <a:srgbClr val="663300"/>
                </a:solidFill>
              </a:rPr>
              <a:t> </a:t>
            </a:r>
            <a:r>
              <a:rPr lang="en-US" sz="2000" i="1" dirty="0">
                <a:solidFill>
                  <a:srgbClr val="663300"/>
                </a:solidFill>
              </a:rPr>
              <a:t>Parliament.</a:t>
            </a:r>
            <a:endParaRPr lang="ru-RU" sz="2000" i="1" dirty="0">
              <a:solidFill>
                <a:srgbClr val="663300"/>
              </a:solidFill>
            </a:endParaRPr>
          </a:p>
        </p:txBody>
      </p:sp>
      <p:sp>
        <p:nvSpPr>
          <p:cNvPr id="22554" name="Rectangle 26"/>
          <p:cNvSpPr>
            <a:spLocks noChangeArrowheads="1"/>
          </p:cNvSpPr>
          <p:nvPr/>
        </p:nvSpPr>
        <p:spPr bwMode="auto">
          <a:xfrm>
            <a:off x="152400" y="3246438"/>
            <a:ext cx="3810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i="1">
              <a:solidFill>
                <a:srgbClr val="663300"/>
              </a:solidFill>
            </a:endParaRPr>
          </a:p>
          <a:p>
            <a:r>
              <a:rPr lang="en-US" i="1">
                <a:solidFill>
                  <a:srgbClr val="663300"/>
                </a:solidFill>
              </a:rPr>
              <a:t>An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interesting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branch</a:t>
            </a:r>
            <a:r>
              <a:rPr lang="ru-RU" i="1">
                <a:solidFill>
                  <a:srgbClr val="663300"/>
                </a:solidFill>
              </a:rPr>
              <a:t> o</a:t>
            </a:r>
            <a:r>
              <a:rPr lang="en-US" i="1">
                <a:solidFill>
                  <a:srgbClr val="663300"/>
                </a:solidFill>
              </a:rPr>
              <a:t>f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Scotland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Yard 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is 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the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branch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of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Police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Dogs</a:t>
            </a:r>
            <a:r>
              <a:rPr lang="ru-RU" i="1">
                <a:solidFill>
                  <a:srgbClr val="663300"/>
                </a:solidFill>
              </a:rPr>
              <a:t>, </a:t>
            </a:r>
            <a:r>
              <a:rPr lang="en-US" i="1">
                <a:solidFill>
                  <a:srgbClr val="663300"/>
                </a:solidFill>
              </a:rPr>
              <a:t>first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used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as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an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experiment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in</a:t>
            </a:r>
            <a:r>
              <a:rPr lang="ru-RU" i="1">
                <a:solidFill>
                  <a:srgbClr val="663300"/>
                </a:solidFill>
              </a:rPr>
              <a:t> 1938.</a:t>
            </a:r>
          </a:p>
        </p:txBody>
      </p:sp>
      <p:sp>
        <p:nvSpPr>
          <p:cNvPr id="22555" name="Rectangle 27"/>
          <p:cNvSpPr>
            <a:spLocks noChangeArrowheads="1"/>
          </p:cNvSpPr>
          <p:nvPr/>
        </p:nvSpPr>
        <p:spPr bwMode="auto">
          <a:xfrm>
            <a:off x="4800600" y="5715000"/>
            <a:ext cx="3810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solidFill>
                  <a:srgbClr val="663300"/>
                </a:solidFill>
              </a:rPr>
              <a:t>The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popular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nickname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of the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London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policeman</a:t>
            </a:r>
            <a:r>
              <a:rPr lang="ru-RU" i="1">
                <a:solidFill>
                  <a:srgbClr val="663300"/>
                </a:solidFill>
              </a:rPr>
              <a:t> </a:t>
            </a:r>
            <a:r>
              <a:rPr lang="en-US" i="1">
                <a:solidFill>
                  <a:srgbClr val="663300"/>
                </a:solidFill>
              </a:rPr>
              <a:t>is</a:t>
            </a:r>
            <a:r>
              <a:rPr lang="ru-RU" i="1">
                <a:solidFill>
                  <a:srgbClr val="663300"/>
                </a:solidFill>
              </a:rPr>
              <a:t>“</a:t>
            </a:r>
            <a:r>
              <a:rPr lang="en-US" i="1">
                <a:solidFill>
                  <a:srgbClr val="663300"/>
                </a:solidFill>
              </a:rPr>
              <a:t>bobby</a:t>
            </a:r>
            <a:r>
              <a:rPr lang="ru-RU" i="1">
                <a:solidFill>
                  <a:srgbClr val="663300"/>
                </a:solidFill>
              </a:rPr>
              <a:t>“</a:t>
            </a:r>
            <a:r>
              <a:rPr lang="en-US" i="1">
                <a:solidFill>
                  <a:srgbClr val="663300"/>
                </a:solidFill>
              </a:rPr>
              <a:t>/</a:t>
            </a:r>
            <a:endParaRPr lang="ru-RU" i="1">
              <a:solidFill>
                <a:srgbClr val="663300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endParaRPr lang="ru-RU" i="1">
              <a:solidFill>
                <a:srgbClr val="663300"/>
              </a:solidFill>
            </a:endParaRPr>
          </a:p>
        </p:txBody>
      </p:sp>
      <p:pic>
        <p:nvPicPr>
          <p:cNvPr id="22557" name="Picture 29" descr="i?id=228224292-48-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95400" y="4648200"/>
            <a:ext cx="1371600" cy="1447800"/>
          </a:xfrm>
          <a:prstGeom prst="rect">
            <a:avLst/>
          </a:prstGeom>
          <a:noFill/>
        </p:spPr>
      </p:pic>
      <p:pic>
        <p:nvPicPr>
          <p:cNvPr id="22559" name="Picture 31" descr="i?id=340320268-25-7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3200" y="1295400"/>
            <a:ext cx="1581150" cy="1371600"/>
          </a:xfrm>
          <a:prstGeom prst="rect">
            <a:avLst/>
          </a:prstGeom>
          <a:noFill/>
        </p:spPr>
      </p:pic>
      <p:pic>
        <p:nvPicPr>
          <p:cNvPr id="22561" name="Picture 33" descr="i?id=196850998-34-7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77000" y="4191000"/>
            <a:ext cx="1676400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Бейкер-стрит2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500561" y="2285992"/>
            <a:ext cx="4500595" cy="3500462"/>
          </a:xfrm>
        </p:spPr>
      </p:pic>
      <p:pic>
        <p:nvPicPr>
          <p:cNvPr id="9" name="Содержимое 8" descr="sherlock-holmes-main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14282" y="357166"/>
            <a:ext cx="4357719" cy="3643338"/>
          </a:xfr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-20141201-WA00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71736" y="1214422"/>
            <a:ext cx="4000528" cy="5238768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</p:spPr>
        <p:txBody>
          <a:bodyPr/>
          <a:lstStyle/>
          <a:p>
            <a:r>
              <a:rPr lang="en-US" dirty="0" smtClean="0"/>
              <a:t>			</a:t>
            </a:r>
            <a:r>
              <a:rPr lang="en-US" sz="6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Wanted</a:t>
            </a:r>
            <a:endParaRPr lang="ru-RU" sz="6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b94ec9a5a0a35be01792a2bb40f2866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3" y="1428736"/>
            <a:ext cx="7429552" cy="4714908"/>
          </a:xfrm>
        </p:spPr>
      </p:pic>
      <p:sp>
        <p:nvSpPr>
          <p:cNvPr id="5" name="Прямоугольник 4"/>
          <p:cNvSpPr/>
          <p:nvPr/>
        </p:nvSpPr>
        <p:spPr>
          <a:xfrm>
            <a:off x="1571605" y="428605"/>
            <a:ext cx="55721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The Royal Mint </a:t>
            </a:r>
            <a:endParaRPr lang="ru-RU" sz="6000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</a:t>
            </a:r>
            <a:endParaRPr lang="ru-RU" sz="6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Содержимое 5" descr="Canadian-Coins-1-250x1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785926"/>
            <a:ext cx="3643339" cy="3643338"/>
          </a:xfrm>
        </p:spPr>
      </p:pic>
      <p:pic>
        <p:nvPicPr>
          <p:cNvPr id="3074" name="Picture 2" descr="F:\Transcend\шерлок\Royal-Wedding-Gold-Coin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9" y="1785926"/>
            <a:ext cx="3857652" cy="364333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500167" y="785794"/>
            <a:ext cx="51435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The Royal Mint </a:t>
            </a:r>
            <a:endParaRPr lang="ru-RU" sz="5400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181</TotalTime>
  <Words>118</Words>
  <Application>Microsoft Office PowerPoint</Application>
  <PresentationFormat>Экран (4:3)</PresentationFormat>
  <Paragraphs>16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Слайд 1</vt:lpstr>
      <vt:lpstr>Слайд 2</vt:lpstr>
      <vt:lpstr>Слайд 3</vt:lpstr>
      <vt:lpstr>I am an inspector of Scotland –Yard. We  are  the  members  of  the young Detective’s   Club.   I  have   a   very difficult case and I want you to help me. </vt:lpstr>
      <vt:lpstr>Слайд 5</vt:lpstr>
      <vt:lpstr>Слайд 6</vt:lpstr>
      <vt:lpstr>   Wanted</vt:lpstr>
      <vt:lpstr>Слайд 8</vt:lpstr>
      <vt:lpstr> </vt:lpstr>
      <vt:lpstr> </vt:lpstr>
      <vt:lpstr>Слайд 11</vt:lpstr>
      <vt:lpstr>  Kent</vt:lpstr>
      <vt:lpstr>Слайд 13</vt:lpstr>
      <vt:lpstr> The Forest House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SamLab.ws</cp:lastModifiedBy>
  <cp:revision>17</cp:revision>
  <dcterms:modified xsi:type="dcterms:W3CDTF">2008-04-25T01:11:37Z</dcterms:modified>
</cp:coreProperties>
</file>