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7" r:id="rId2"/>
    <p:sldId id="276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7" r:id="rId11"/>
    <p:sldId id="283" r:id="rId12"/>
    <p:sldId id="278" r:id="rId13"/>
    <p:sldId id="282" r:id="rId14"/>
    <p:sldId id="256" r:id="rId15"/>
    <p:sldId id="257" r:id="rId16"/>
    <p:sldId id="264" r:id="rId17"/>
    <p:sldId id="260" r:id="rId18"/>
    <p:sldId id="259" r:id="rId19"/>
    <p:sldId id="279" r:id="rId20"/>
    <p:sldId id="281" r:id="rId21"/>
    <p:sldId id="262" r:id="rId22"/>
    <p:sldId id="263" r:id="rId23"/>
    <p:sldId id="280" r:id="rId24"/>
    <p:sldId id="285" r:id="rId25"/>
    <p:sldId id="284" r:id="rId26"/>
    <p:sldId id="265" r:id="rId27"/>
    <p:sldId id="266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4" autoAdjust="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5760" cy="535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hidden">
            <a:xfrm>
              <a:off x="0" y="3147"/>
              <a:ext cx="5760" cy="117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152400" y="314325"/>
            <a:ext cx="847725" cy="6543675"/>
            <a:chOff x="96" y="198"/>
            <a:chExt cx="534" cy="4122"/>
          </a:xfrm>
        </p:grpSpPr>
        <p:sp>
          <p:nvSpPr>
            <p:cNvPr id="3083" name="AutoShape 11"/>
            <p:cNvSpPr>
              <a:spLocks noChangeArrowheads="1"/>
            </p:cNvSpPr>
            <p:nvPr/>
          </p:nvSpPr>
          <p:spPr bwMode="auto">
            <a:xfrm rot="5400000" flipH="1">
              <a:off x="82" y="1994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4" name="AutoShape 12"/>
            <p:cNvSpPr>
              <a:spLocks noChangeArrowheads="1"/>
            </p:cNvSpPr>
            <p:nvPr/>
          </p:nvSpPr>
          <p:spPr bwMode="auto">
            <a:xfrm rot="5400000" flipH="1">
              <a:off x="82" y="2588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5" name="AutoShape 13"/>
            <p:cNvSpPr>
              <a:spLocks noChangeArrowheads="1"/>
            </p:cNvSpPr>
            <p:nvPr/>
          </p:nvSpPr>
          <p:spPr bwMode="auto">
            <a:xfrm rot="5400000" flipH="1">
              <a:off x="81" y="318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6" name="AutoShape 14"/>
            <p:cNvSpPr>
              <a:spLocks noChangeArrowheads="1"/>
            </p:cNvSpPr>
            <p:nvPr/>
          </p:nvSpPr>
          <p:spPr bwMode="auto">
            <a:xfrm rot="5400000" flipH="1">
              <a:off x="84" y="3774"/>
              <a:ext cx="558" cy="533"/>
            </a:xfrm>
            <a:prstGeom prst="parallelogram">
              <a:avLst>
                <a:gd name="adj" fmla="val 55437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7" name="AutoShape 15"/>
            <p:cNvSpPr>
              <a:spLocks noChangeArrowheads="1"/>
            </p:cNvSpPr>
            <p:nvPr/>
          </p:nvSpPr>
          <p:spPr bwMode="auto">
            <a:xfrm rot="5400000" flipH="1">
              <a:off x="82" y="21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8" name="AutoShape 16"/>
            <p:cNvSpPr>
              <a:spLocks noChangeArrowheads="1"/>
            </p:cNvSpPr>
            <p:nvPr/>
          </p:nvSpPr>
          <p:spPr bwMode="auto">
            <a:xfrm rot="5400000" flipH="1">
              <a:off x="81" y="80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89" name="AutoShape 17"/>
            <p:cNvSpPr>
              <a:spLocks noChangeArrowheads="1"/>
            </p:cNvSpPr>
            <p:nvPr/>
          </p:nvSpPr>
          <p:spPr bwMode="auto">
            <a:xfrm rot="5400000" flipH="1">
              <a:off x="81" y="139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441325" y="0"/>
            <a:ext cx="276225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3091" name="AutoShape 19"/>
          <p:cNvSpPr>
            <a:spLocks noChangeArrowheads="1"/>
          </p:cNvSpPr>
          <p:nvPr/>
        </p:nvSpPr>
        <p:spPr bwMode="auto">
          <a:xfrm flipH="1">
            <a:off x="547688" y="2717800"/>
            <a:ext cx="8596312" cy="254000"/>
          </a:xfrm>
          <a:prstGeom prst="homePlate">
            <a:avLst>
              <a:gd name="adj" fmla="val 58913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3092" name="Oval 20"/>
          <p:cNvSpPr>
            <a:spLocks noChangeArrowheads="1"/>
          </p:cNvSpPr>
          <p:nvPr/>
        </p:nvSpPr>
        <p:spPr bwMode="auto">
          <a:xfrm>
            <a:off x="433388" y="2697163"/>
            <a:ext cx="295275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463550" y="2700338"/>
            <a:ext cx="161925" cy="415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3094" name="Oval 22"/>
          <p:cNvSpPr>
            <a:spLocks noChangeArrowheads="1"/>
          </p:cNvSpPr>
          <p:nvPr/>
        </p:nvSpPr>
        <p:spPr bwMode="auto">
          <a:xfrm>
            <a:off x="9236075" y="2697163"/>
            <a:ext cx="304800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484188" y="2760663"/>
            <a:ext cx="875188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grpSp>
        <p:nvGrpSpPr>
          <p:cNvPr id="3096" name="Group 24"/>
          <p:cNvGrpSpPr>
            <a:grpSpLocks/>
          </p:cNvGrpSpPr>
          <p:nvPr/>
        </p:nvGrpSpPr>
        <p:grpSpPr bwMode="auto">
          <a:xfrm>
            <a:off x="150813" y="0"/>
            <a:ext cx="849312" cy="6858000"/>
            <a:chOff x="95" y="0"/>
            <a:chExt cx="535" cy="4320"/>
          </a:xfrm>
        </p:grpSpPr>
        <p:sp>
          <p:nvSpPr>
            <p:cNvPr id="3097" name="AutoShape 25"/>
            <p:cNvSpPr>
              <a:spLocks noChangeArrowheads="1"/>
            </p:cNvSpPr>
            <p:nvPr/>
          </p:nvSpPr>
          <p:spPr bwMode="auto">
            <a:xfrm rot="-5400000">
              <a:off x="82" y="229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8" name="AutoShape 26"/>
            <p:cNvSpPr>
              <a:spLocks noChangeArrowheads="1"/>
            </p:cNvSpPr>
            <p:nvPr/>
          </p:nvSpPr>
          <p:spPr bwMode="auto">
            <a:xfrm rot="-5400000">
              <a:off x="81" y="2886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099" name="AutoShape 27"/>
            <p:cNvSpPr>
              <a:spLocks noChangeArrowheads="1"/>
            </p:cNvSpPr>
            <p:nvPr/>
          </p:nvSpPr>
          <p:spPr bwMode="auto">
            <a:xfrm rot="-5400000">
              <a:off x="81" y="347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0" name="AutoShape 28"/>
            <p:cNvSpPr>
              <a:spLocks noChangeArrowheads="1"/>
            </p:cNvSpPr>
            <p:nvPr/>
          </p:nvSpPr>
          <p:spPr bwMode="auto">
            <a:xfrm rot="-5400000">
              <a:off x="81" y="508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1" name="AutoShape 29"/>
            <p:cNvSpPr>
              <a:spLocks noChangeArrowheads="1"/>
            </p:cNvSpPr>
            <p:nvPr/>
          </p:nvSpPr>
          <p:spPr bwMode="auto">
            <a:xfrm rot="-5400000">
              <a:off x="81" y="110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2" name="AutoShape 30"/>
            <p:cNvSpPr>
              <a:spLocks noChangeArrowheads="1"/>
            </p:cNvSpPr>
            <p:nvPr/>
          </p:nvSpPr>
          <p:spPr bwMode="auto">
            <a:xfrm rot="-5400000">
              <a:off x="81" y="1697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3" name="Freeform 31"/>
            <p:cNvSpPr>
              <a:spLocks/>
            </p:cNvSpPr>
            <p:nvPr/>
          </p:nvSpPr>
          <p:spPr bwMode="auto">
            <a:xfrm>
              <a:off x="98" y="0"/>
              <a:ext cx="532" cy="46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66"/>
                </a:cxn>
                <a:cxn ang="0">
                  <a:pos x="532" y="465"/>
                </a:cxn>
                <a:cxn ang="0">
                  <a:pos x="532" y="201"/>
                </a:cxn>
                <a:cxn ang="0">
                  <a:pos x="172" y="0"/>
                </a:cxn>
                <a:cxn ang="0">
                  <a:pos x="1" y="0"/>
                </a:cxn>
              </a:cxnLst>
              <a:rect l="0" t="0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04" name="Freeform 32"/>
            <p:cNvSpPr>
              <a:spLocks/>
            </p:cNvSpPr>
            <p:nvPr/>
          </p:nvSpPr>
          <p:spPr bwMode="auto">
            <a:xfrm>
              <a:off x="95" y="4060"/>
              <a:ext cx="457" cy="260"/>
            </a:xfrm>
            <a:custGeom>
              <a:avLst/>
              <a:gdLst/>
              <a:ahLst/>
              <a:cxnLst>
                <a:cxn ang="0">
                  <a:pos x="457" y="260"/>
                </a:cxn>
                <a:cxn ang="0">
                  <a:pos x="1" y="0"/>
                </a:cxn>
                <a:cxn ang="0">
                  <a:pos x="0" y="264"/>
                </a:cxn>
                <a:cxn ang="0">
                  <a:pos x="457" y="260"/>
                </a:cxn>
              </a:cxnLst>
              <a:rect l="0" t="0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3107" name="Rectangle 35"/>
          <p:cNvSpPr>
            <a:spLocks noGrp="1" noChangeArrowheads="1"/>
          </p:cNvSpPr>
          <p:nvPr>
            <p:ph type="ctrTitle" sz="quarter"/>
          </p:nvPr>
        </p:nvSpPr>
        <p:spPr>
          <a:xfrm>
            <a:off x="1154113" y="1881188"/>
            <a:ext cx="7772400" cy="762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108" name="Rectangle 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71575" y="3124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3109" name="Rectangle 37"/>
          <p:cNvSpPr>
            <a:spLocks noGrp="1" noChangeArrowheads="1"/>
          </p:cNvSpPr>
          <p:nvPr>
            <p:ph type="dt" sz="quarter" idx="2"/>
          </p:nvPr>
        </p:nvSpPr>
        <p:spPr>
          <a:xfrm>
            <a:off x="1119188" y="63182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110" name="Rectangle 38"/>
          <p:cNvSpPr>
            <a:spLocks noGrp="1" noChangeArrowheads="1"/>
          </p:cNvSpPr>
          <p:nvPr>
            <p:ph type="ftr" sz="quarter" idx="3"/>
          </p:nvPr>
        </p:nvSpPr>
        <p:spPr>
          <a:xfrm>
            <a:off x="3557588" y="63182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111" name="Rectangle 3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86588" y="63182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2791BAE-9A1D-4FBD-B15E-80A4AAA0A6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2" grpId="0" animBg="1" autoUpdateAnimBg="0"/>
      <p:bldP spid="3094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FA008-9783-41D2-9DBC-7B78C348FC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53250" y="814388"/>
            <a:ext cx="1962150" cy="52816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66800" y="814388"/>
            <a:ext cx="5734050" cy="52816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393EB-BDC2-4BE3-82EC-2AE4D284BCB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29F399-C996-4F43-BA23-D064FF504A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1D856D-F459-435B-9FDB-0F120694EF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67300" y="19812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C8BBE-CED8-4B4A-B3FD-CF08D9CB2D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181D51-A69E-476B-AB01-7B9071D36E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9BEDB0-FE90-435E-B9CF-06DF7DF0D7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77553C-3C03-42D6-9D51-5C2A09AE22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097130-3FFC-4F73-8FF4-176A8645E4B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5A93E-EBD1-4A79-B74B-EAF956CC6D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5" name="Group 7"/>
          <p:cNvGrpSpPr>
            <a:grpSpLocks/>
          </p:cNvGrpSpPr>
          <p:nvPr/>
        </p:nvGrpSpPr>
        <p:grpSpPr bwMode="auto">
          <a:xfrm>
            <a:off x="152400" y="314325"/>
            <a:ext cx="847725" cy="6543675"/>
            <a:chOff x="96" y="198"/>
            <a:chExt cx="534" cy="4122"/>
          </a:xfrm>
        </p:grpSpPr>
        <p:sp>
          <p:nvSpPr>
            <p:cNvPr id="2056" name="AutoShape 8"/>
            <p:cNvSpPr>
              <a:spLocks noChangeArrowheads="1"/>
            </p:cNvSpPr>
            <p:nvPr/>
          </p:nvSpPr>
          <p:spPr bwMode="auto">
            <a:xfrm rot="5400000" flipH="1">
              <a:off x="82" y="1994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7" name="AutoShape 9"/>
            <p:cNvSpPr>
              <a:spLocks noChangeArrowheads="1"/>
            </p:cNvSpPr>
            <p:nvPr/>
          </p:nvSpPr>
          <p:spPr bwMode="auto">
            <a:xfrm rot="5400000" flipH="1">
              <a:off x="82" y="2588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8" name="AutoShape 10"/>
            <p:cNvSpPr>
              <a:spLocks noChangeArrowheads="1"/>
            </p:cNvSpPr>
            <p:nvPr/>
          </p:nvSpPr>
          <p:spPr bwMode="auto">
            <a:xfrm rot="5400000" flipH="1">
              <a:off x="81" y="318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9" name="AutoShape 11"/>
            <p:cNvSpPr>
              <a:spLocks noChangeArrowheads="1"/>
            </p:cNvSpPr>
            <p:nvPr/>
          </p:nvSpPr>
          <p:spPr bwMode="auto">
            <a:xfrm rot="5400000" flipH="1">
              <a:off x="84" y="3774"/>
              <a:ext cx="558" cy="533"/>
            </a:xfrm>
            <a:prstGeom prst="parallelogram">
              <a:avLst>
                <a:gd name="adj" fmla="val 55437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60" name="AutoShape 12"/>
            <p:cNvSpPr>
              <a:spLocks noChangeArrowheads="1"/>
            </p:cNvSpPr>
            <p:nvPr/>
          </p:nvSpPr>
          <p:spPr bwMode="auto">
            <a:xfrm rot="5400000" flipH="1">
              <a:off x="82" y="21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61" name="AutoShape 13"/>
            <p:cNvSpPr>
              <a:spLocks noChangeArrowheads="1"/>
            </p:cNvSpPr>
            <p:nvPr/>
          </p:nvSpPr>
          <p:spPr bwMode="auto">
            <a:xfrm rot="5400000" flipH="1">
              <a:off x="81" y="803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62" name="AutoShape 14"/>
            <p:cNvSpPr>
              <a:spLocks noChangeArrowheads="1"/>
            </p:cNvSpPr>
            <p:nvPr/>
          </p:nvSpPr>
          <p:spPr bwMode="auto">
            <a:xfrm rot="5400000" flipH="1">
              <a:off x="81" y="139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441325" y="0"/>
            <a:ext cx="276225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 flipH="1">
            <a:off x="547688" y="1703388"/>
            <a:ext cx="8596312" cy="254000"/>
          </a:xfrm>
          <a:prstGeom prst="homePlate">
            <a:avLst>
              <a:gd name="adj" fmla="val 58913"/>
            </a:avLst>
          </a:prstGeom>
          <a:gradFill rotWithShape="0">
            <a:gsLst>
              <a:gs pos="0">
                <a:schemeClr val="bg2"/>
              </a:gs>
              <a:gs pos="50000">
                <a:schemeClr val="folHlink"/>
              </a:gs>
              <a:gs pos="100000">
                <a:schemeClr val="bg2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2065" name="Oval 17"/>
          <p:cNvSpPr>
            <a:spLocks noChangeArrowheads="1"/>
          </p:cNvSpPr>
          <p:nvPr/>
        </p:nvSpPr>
        <p:spPr bwMode="auto">
          <a:xfrm>
            <a:off x="460375" y="1706563"/>
            <a:ext cx="295275" cy="274637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463550" y="1912938"/>
            <a:ext cx="19050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2067" name="Oval 19"/>
          <p:cNvSpPr>
            <a:spLocks noChangeArrowheads="1"/>
          </p:cNvSpPr>
          <p:nvPr/>
        </p:nvSpPr>
        <p:spPr bwMode="auto">
          <a:xfrm>
            <a:off x="9209088" y="1676400"/>
            <a:ext cx="304800" cy="274638"/>
          </a:xfrm>
          <a:prstGeom prst="ellipse">
            <a:avLst/>
          </a:prstGeom>
          <a:gradFill rotWithShape="0">
            <a:gsLst>
              <a:gs pos="0">
                <a:srgbClr val="FEFFFF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457200" y="1739900"/>
            <a:ext cx="8751888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kumimoji="1" lang="ru-RU"/>
          </a:p>
        </p:txBody>
      </p:sp>
      <p:grpSp>
        <p:nvGrpSpPr>
          <p:cNvPr id="2069" name="Group 21"/>
          <p:cNvGrpSpPr>
            <a:grpSpLocks/>
          </p:cNvGrpSpPr>
          <p:nvPr/>
        </p:nvGrpSpPr>
        <p:grpSpPr bwMode="auto">
          <a:xfrm>
            <a:off x="150813" y="0"/>
            <a:ext cx="849312" cy="6858000"/>
            <a:chOff x="95" y="0"/>
            <a:chExt cx="535" cy="4320"/>
          </a:xfrm>
        </p:grpSpPr>
        <p:sp>
          <p:nvSpPr>
            <p:cNvPr id="2070" name="AutoShape 22"/>
            <p:cNvSpPr>
              <a:spLocks noChangeArrowheads="1"/>
            </p:cNvSpPr>
            <p:nvPr/>
          </p:nvSpPr>
          <p:spPr bwMode="auto">
            <a:xfrm rot="-5400000">
              <a:off x="82" y="229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1" name="AutoShape 23"/>
            <p:cNvSpPr>
              <a:spLocks noChangeArrowheads="1"/>
            </p:cNvSpPr>
            <p:nvPr/>
          </p:nvSpPr>
          <p:spPr bwMode="auto">
            <a:xfrm rot="-5400000">
              <a:off x="81" y="2886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2" name="AutoShape 24"/>
            <p:cNvSpPr>
              <a:spLocks noChangeArrowheads="1"/>
            </p:cNvSpPr>
            <p:nvPr/>
          </p:nvSpPr>
          <p:spPr bwMode="auto">
            <a:xfrm rot="-5400000">
              <a:off x="81" y="3479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3" name="AutoShape 25"/>
            <p:cNvSpPr>
              <a:spLocks noChangeArrowheads="1"/>
            </p:cNvSpPr>
            <p:nvPr/>
          </p:nvSpPr>
          <p:spPr bwMode="auto">
            <a:xfrm rot="-5400000">
              <a:off x="81" y="508"/>
              <a:ext cx="565" cy="533"/>
            </a:xfrm>
            <a:prstGeom prst="parallelogram">
              <a:avLst>
                <a:gd name="adj" fmla="val 56133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4" name="AutoShape 26"/>
            <p:cNvSpPr>
              <a:spLocks noChangeArrowheads="1"/>
            </p:cNvSpPr>
            <p:nvPr/>
          </p:nvSpPr>
          <p:spPr bwMode="auto">
            <a:xfrm rot="-5400000">
              <a:off x="81" y="1101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5" name="AutoShape 27"/>
            <p:cNvSpPr>
              <a:spLocks noChangeArrowheads="1"/>
            </p:cNvSpPr>
            <p:nvPr/>
          </p:nvSpPr>
          <p:spPr bwMode="auto">
            <a:xfrm rot="-5400000">
              <a:off x="81" y="1697"/>
              <a:ext cx="564" cy="533"/>
            </a:xfrm>
            <a:prstGeom prst="parallelogram">
              <a:avLst>
                <a:gd name="adj" fmla="val 56034"/>
              </a:avLst>
            </a:pr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6" name="Freeform 28"/>
            <p:cNvSpPr>
              <a:spLocks/>
            </p:cNvSpPr>
            <p:nvPr/>
          </p:nvSpPr>
          <p:spPr bwMode="auto">
            <a:xfrm>
              <a:off x="98" y="0"/>
              <a:ext cx="532" cy="46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166"/>
                </a:cxn>
                <a:cxn ang="0">
                  <a:pos x="532" y="465"/>
                </a:cxn>
                <a:cxn ang="0">
                  <a:pos x="532" y="201"/>
                </a:cxn>
                <a:cxn ang="0">
                  <a:pos x="172" y="0"/>
                </a:cxn>
                <a:cxn ang="0">
                  <a:pos x="1" y="0"/>
                </a:cxn>
              </a:cxnLst>
              <a:rect l="0" t="0" r="r" b="b"/>
              <a:pathLst>
                <a:path w="532" h="465">
                  <a:moveTo>
                    <a:pt x="1" y="0"/>
                  </a:moveTo>
                  <a:lnTo>
                    <a:pt x="0" y="166"/>
                  </a:lnTo>
                  <a:lnTo>
                    <a:pt x="532" y="465"/>
                  </a:lnTo>
                  <a:lnTo>
                    <a:pt x="532" y="201"/>
                  </a:lnTo>
                  <a:lnTo>
                    <a:pt x="172" y="0"/>
                  </a:lnTo>
                  <a:lnTo>
                    <a:pt x="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77" name="Freeform 29"/>
            <p:cNvSpPr>
              <a:spLocks/>
            </p:cNvSpPr>
            <p:nvPr/>
          </p:nvSpPr>
          <p:spPr bwMode="auto">
            <a:xfrm>
              <a:off x="95" y="4060"/>
              <a:ext cx="457" cy="260"/>
            </a:xfrm>
            <a:custGeom>
              <a:avLst/>
              <a:gdLst/>
              <a:ahLst/>
              <a:cxnLst>
                <a:cxn ang="0">
                  <a:pos x="457" y="260"/>
                </a:cxn>
                <a:cxn ang="0">
                  <a:pos x="1" y="0"/>
                </a:cxn>
                <a:cxn ang="0">
                  <a:pos x="0" y="264"/>
                </a:cxn>
                <a:cxn ang="0">
                  <a:pos x="457" y="260"/>
                </a:cxn>
              </a:cxnLst>
              <a:rect l="0" t="0" r="r" b="b"/>
              <a:pathLst>
                <a:path w="457" h="264">
                  <a:moveTo>
                    <a:pt x="457" y="260"/>
                  </a:moveTo>
                  <a:lnTo>
                    <a:pt x="1" y="0"/>
                  </a:lnTo>
                  <a:lnTo>
                    <a:pt x="0" y="264"/>
                  </a:lnTo>
                  <a:lnTo>
                    <a:pt x="457" y="26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accent1"/>
                </a:gs>
              </a:gsLst>
              <a:lin ang="0" scaled="1"/>
            </a:gradFill>
            <a:ln w="9525" cap="flat" cmpd="sng">
              <a:noFill/>
              <a:prstDash val="solid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080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814388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082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54113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2083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92513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084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1513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F9154C-1689-4DFE-A158-6AD2937C7D7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5" grpId="0" animBg="1" autoUpdateAnimBg="0"/>
      <p:bldP spid="2067" grpId="0" animBg="1" autoUpdateAnimBg="0"/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 Black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Sd\Desktop\&#1087;&#1083;&#1072;&#1085;&#1080;&#1088;&#1086;&#1074;&#1072;&#1085;&#1080;&#1077;%20&#1080;&#1085;&#1092;&#1086;&#1088;&#1084;&#1072;&#1090;&#1080;&#1082;&#1072;\&#1054;&#1058;&#1050;&#1056;%20&#1059;&#1056;&#1054;&#1050;\&#1062;&#1080;&#1082;&#1083;&#1080;&#1095;&#1077;&#1089;&#1082;&#1080;&#1077;%20&#1072;&#1083;&#1075;&#1086;&#1088;&#1080;&#1090;&#1084;&#1099;.mp4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ASd\Desktop\&#1087;&#1083;&#1072;&#1085;&#1080;&#1088;&#1086;&#1074;&#1072;&#1085;&#1080;&#1077;%20&#1080;&#1085;&#1092;&#1086;&#1088;&#1084;&#1072;&#1090;&#1080;&#1082;&#1072;\&#1054;&#1058;&#1050;&#1056;%20&#1059;&#1056;&#1054;&#1050;\&#1062;&#1080;&#1082;&#1083;&#1080;&#1095;&#1077;&#1089;&#1082;&#1080;&#1077;%20&#1072;&#1083;&#1075;&#1086;&#1088;&#1080;&#1090;&#1084;&#1099;.mp4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1412776"/>
            <a:ext cx="6843155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Проверка домашнего</a:t>
            </a:r>
          </a:p>
          <a:p>
            <a:pPr algn="ctr"/>
            <a:endParaRPr lang="ru-RU" sz="54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задания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71538" y="785794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Угадай бло</a:t>
            </a:r>
            <a:r>
              <a:rPr lang="ru-RU" sz="4400" kern="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к-схему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Параллелограмм 5"/>
          <p:cNvSpPr/>
          <p:nvPr/>
        </p:nvSpPr>
        <p:spPr bwMode="auto">
          <a:xfrm>
            <a:off x="5357818" y="2357430"/>
            <a:ext cx="3000396" cy="1214446"/>
          </a:xfrm>
          <a:prstGeom prst="parallelogram">
            <a:avLst>
              <a:gd name="adj" fmla="val 35655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1500166" y="2285992"/>
            <a:ext cx="2786082" cy="1357322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1571604" y="4643446"/>
            <a:ext cx="2786082" cy="1285884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9" name="Ромб 8"/>
          <p:cNvSpPr/>
          <p:nvPr/>
        </p:nvSpPr>
        <p:spPr bwMode="auto">
          <a:xfrm>
            <a:off x="5286380" y="4500570"/>
            <a:ext cx="3500462" cy="1714512"/>
          </a:xfrm>
          <a:prstGeom prst="diamon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14480" y="2371547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начало, конец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8" y="2357430"/>
            <a:ext cx="2286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ввод, вывод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857356" y="4929198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действие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5857884" y="500063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условие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624" y="2259558"/>
            <a:ext cx="77724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Новый</a:t>
            </a:r>
            <a:r>
              <a:rPr kumimoji="0" lang="ru-RU" sz="5400" b="0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материал</a:t>
            </a:r>
            <a:endParaRPr kumimoji="0" lang="ru-RU" sz="5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Циклические алгоритмы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928794" y="2000240"/>
            <a:ext cx="6132553" cy="4599414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071538" y="347465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Какие действия выполняет подъемный кран?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 bwMode="auto">
          <a:xfrm>
            <a:off x="1835696" y="1484784"/>
            <a:ext cx="2880320" cy="57606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начало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1835696" y="2204888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Закрепить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1835696" y="2852960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Поднять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835696" y="3501032"/>
            <a:ext cx="2880320" cy="86409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Положить 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убики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на грузовик</a:t>
            </a:r>
          </a:p>
        </p:txBody>
      </p:sp>
      <p:cxnSp>
        <p:nvCxnSpPr>
          <p:cNvPr id="9" name="Прямая со стрелкой 8"/>
          <p:cNvCxnSpPr/>
          <p:nvPr/>
        </p:nvCxnSpPr>
        <p:spPr bwMode="auto">
          <a:xfrm>
            <a:off x="3203848" y="1988888"/>
            <a:ext cx="0" cy="216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Прямая со стрелкой 10"/>
          <p:cNvCxnSpPr/>
          <p:nvPr/>
        </p:nvCxnSpPr>
        <p:spPr bwMode="auto">
          <a:xfrm>
            <a:off x="3203848" y="2708944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Прямая со стрелкой 11"/>
          <p:cNvCxnSpPr/>
          <p:nvPr/>
        </p:nvCxnSpPr>
        <p:spPr bwMode="auto">
          <a:xfrm>
            <a:off x="3203848" y="3321032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Прямоугольник 12"/>
          <p:cNvSpPr/>
          <p:nvPr/>
        </p:nvSpPr>
        <p:spPr bwMode="auto">
          <a:xfrm>
            <a:off x="1835696" y="4509120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Закрепить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1835696" y="5157192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Поднять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1835696" y="5805264"/>
            <a:ext cx="2880320" cy="86409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Положить 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убики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на грузовик</a:t>
            </a:r>
          </a:p>
        </p:txBody>
      </p:sp>
      <p:cxnSp>
        <p:nvCxnSpPr>
          <p:cNvPr id="16" name="Прямая со стрелкой 15"/>
          <p:cNvCxnSpPr/>
          <p:nvPr/>
        </p:nvCxnSpPr>
        <p:spPr bwMode="auto">
          <a:xfrm>
            <a:off x="3203848" y="4293120"/>
            <a:ext cx="0" cy="216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Прямая со стрелкой 16"/>
          <p:cNvCxnSpPr/>
          <p:nvPr/>
        </p:nvCxnSpPr>
        <p:spPr bwMode="auto">
          <a:xfrm>
            <a:off x="3203848" y="5013176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Прямая со стрелкой 17"/>
          <p:cNvCxnSpPr/>
          <p:nvPr/>
        </p:nvCxnSpPr>
        <p:spPr bwMode="auto">
          <a:xfrm>
            <a:off x="3203848" y="5625264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Прямая со стрелкой 20"/>
          <p:cNvCxnSpPr/>
          <p:nvPr/>
        </p:nvCxnSpPr>
        <p:spPr bwMode="auto">
          <a:xfrm>
            <a:off x="3203848" y="6597376"/>
            <a:ext cx="0" cy="216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4" name="Прямоугольник 23"/>
          <p:cNvSpPr/>
          <p:nvPr/>
        </p:nvSpPr>
        <p:spPr bwMode="auto">
          <a:xfrm>
            <a:off x="5580112" y="2888920"/>
            <a:ext cx="2880320" cy="86409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Положить 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убики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на грузовик</a:t>
            </a:r>
          </a:p>
        </p:txBody>
      </p:sp>
      <p:sp>
        <p:nvSpPr>
          <p:cNvPr id="26" name="Прямоугольник 25"/>
          <p:cNvSpPr/>
          <p:nvPr/>
        </p:nvSpPr>
        <p:spPr bwMode="auto">
          <a:xfrm>
            <a:off x="5580112" y="3897032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Закрепить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5580112" y="4545104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Поднять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cxnSp>
        <p:nvCxnSpPr>
          <p:cNvPr id="28" name="Прямая со стрелкой 27"/>
          <p:cNvCxnSpPr/>
          <p:nvPr/>
        </p:nvCxnSpPr>
        <p:spPr bwMode="auto">
          <a:xfrm>
            <a:off x="6948264" y="3681032"/>
            <a:ext cx="0" cy="216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Прямая со стрелкой 28"/>
          <p:cNvCxnSpPr/>
          <p:nvPr/>
        </p:nvCxnSpPr>
        <p:spPr bwMode="auto">
          <a:xfrm>
            <a:off x="6948264" y="4401088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Прямая со стрелкой 29"/>
          <p:cNvCxnSpPr/>
          <p:nvPr/>
        </p:nvCxnSpPr>
        <p:spPr bwMode="auto">
          <a:xfrm>
            <a:off x="6948264" y="5013176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Прямоугольник 30"/>
          <p:cNvSpPr/>
          <p:nvPr/>
        </p:nvSpPr>
        <p:spPr bwMode="auto">
          <a:xfrm>
            <a:off x="5580112" y="5193176"/>
            <a:ext cx="2880320" cy="86409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Положить 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убики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на грузовик</a:t>
            </a:r>
          </a:p>
        </p:txBody>
      </p:sp>
      <p:cxnSp>
        <p:nvCxnSpPr>
          <p:cNvPr id="32" name="Прямая со стрелкой 31"/>
          <p:cNvCxnSpPr/>
          <p:nvPr/>
        </p:nvCxnSpPr>
        <p:spPr bwMode="auto">
          <a:xfrm>
            <a:off x="6948264" y="5013176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3" name="Прямая со стрелкой 32"/>
          <p:cNvCxnSpPr/>
          <p:nvPr/>
        </p:nvCxnSpPr>
        <p:spPr bwMode="auto">
          <a:xfrm>
            <a:off x="6948264" y="5985288"/>
            <a:ext cx="0" cy="216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4" name="Скругленный прямоугольник 33"/>
          <p:cNvSpPr/>
          <p:nvPr/>
        </p:nvSpPr>
        <p:spPr bwMode="auto">
          <a:xfrm>
            <a:off x="5508104" y="6165304"/>
            <a:ext cx="2880320" cy="57606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конец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5" name="Прямоугольник 34"/>
          <p:cNvSpPr/>
          <p:nvPr/>
        </p:nvSpPr>
        <p:spPr bwMode="auto">
          <a:xfrm>
            <a:off x="5580112" y="1628800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Закрепить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sp>
        <p:nvSpPr>
          <p:cNvPr id="36" name="Прямоугольник 35"/>
          <p:cNvSpPr/>
          <p:nvPr/>
        </p:nvSpPr>
        <p:spPr bwMode="auto">
          <a:xfrm>
            <a:off x="5580112" y="2276872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Поднять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cxnSp>
        <p:nvCxnSpPr>
          <p:cNvPr id="37" name="Прямая со стрелкой 36"/>
          <p:cNvCxnSpPr/>
          <p:nvPr/>
        </p:nvCxnSpPr>
        <p:spPr bwMode="auto">
          <a:xfrm>
            <a:off x="6948264" y="2132856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Прямая со стрелкой 37"/>
          <p:cNvCxnSpPr/>
          <p:nvPr/>
        </p:nvCxnSpPr>
        <p:spPr bwMode="auto">
          <a:xfrm>
            <a:off x="6948264" y="2744944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9" name="Rectangle 2"/>
          <p:cNvSpPr txBox="1">
            <a:spLocks noChangeArrowheads="1"/>
          </p:cNvSpPr>
          <p:nvPr/>
        </p:nvSpPr>
        <p:spPr bwMode="auto">
          <a:xfrm>
            <a:off x="1071538" y="188640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Линейный</a:t>
            </a:r>
            <a:r>
              <a:rPr kumimoji="0" lang="ru-RU" b="0" i="0" u="none" strike="noStrike" kern="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алгоритм выполнения действий крана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itblogs.org/wp-content/uploads/2012/11/GoldMan_30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3214686"/>
            <a:ext cx="3066755" cy="2300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571876"/>
            <a:ext cx="5200664" cy="1446550"/>
          </a:xfrm>
        </p:spPr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Циклический </a:t>
            </a:r>
            <a:r>
              <a:rPr lang="ru-RU" dirty="0" smtClean="0">
                <a:solidFill>
                  <a:srgbClr val="C00000"/>
                </a:solidFill>
              </a:rPr>
              <a:t/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>
                <a:solidFill>
                  <a:srgbClr val="C00000"/>
                </a:solidFill>
              </a:rPr>
              <a:t>алгоритм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2428860" y="642918"/>
            <a:ext cx="520066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Тема урока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1187624" y="2071678"/>
            <a:ext cx="782148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dirty="0" smtClean="0">
                <a:solidFill>
                  <a:srgbClr val="C00000"/>
                </a:solidFill>
              </a:rPr>
              <a:t>это </a:t>
            </a:r>
            <a:r>
              <a:rPr lang="ru-RU" sz="4800" dirty="0" smtClean="0">
                <a:solidFill>
                  <a:srgbClr val="C00000"/>
                </a:solidFill>
              </a:rPr>
              <a:t>алгоритм, </a:t>
            </a:r>
            <a:r>
              <a:rPr lang="ru-RU" sz="4800" dirty="0" smtClean="0">
                <a:solidFill>
                  <a:srgbClr val="C00000"/>
                </a:solidFill>
              </a:rPr>
              <a:t>в </a:t>
            </a:r>
            <a:r>
              <a:rPr lang="ru-RU" sz="4800" dirty="0" smtClean="0">
                <a:solidFill>
                  <a:srgbClr val="C00000"/>
                </a:solidFill>
              </a:rPr>
              <a:t>котором, </a:t>
            </a:r>
            <a:r>
              <a:rPr lang="ru-RU" sz="4800" dirty="0" smtClean="0">
                <a:solidFill>
                  <a:srgbClr val="C00000"/>
                </a:solidFill>
              </a:rPr>
              <a:t>в зависимости от </a:t>
            </a:r>
            <a:r>
              <a:rPr lang="ru-RU" sz="4800" dirty="0" smtClean="0">
                <a:solidFill>
                  <a:srgbClr val="C00000"/>
                </a:solidFill>
              </a:rPr>
              <a:t>условия, </a:t>
            </a:r>
            <a:r>
              <a:rPr lang="ru-RU" sz="4800" dirty="0" smtClean="0">
                <a:solidFill>
                  <a:srgbClr val="C00000"/>
                </a:solidFill>
              </a:rPr>
              <a:t>некоторые </a:t>
            </a:r>
            <a:r>
              <a:rPr lang="ru-RU" sz="4800" dirty="0">
                <a:solidFill>
                  <a:srgbClr val="C00000"/>
                </a:solidFill>
              </a:rPr>
              <a:t>шаги </a:t>
            </a:r>
            <a:r>
              <a:rPr lang="ru-RU" sz="4800" dirty="0" smtClean="0">
                <a:solidFill>
                  <a:srgbClr val="C00000"/>
                </a:solidFill>
              </a:rPr>
              <a:t>повторяются </a:t>
            </a:r>
            <a:r>
              <a:rPr lang="en-US" sz="4800" dirty="0" err="1" smtClean="0">
                <a:solidFill>
                  <a:srgbClr val="C00000"/>
                </a:solidFill>
              </a:rPr>
              <a:t>n</a:t>
            </a:r>
            <a:r>
              <a:rPr lang="ru-RU" sz="4800" smtClean="0">
                <a:solidFill>
                  <a:srgbClr val="C00000"/>
                </a:solidFill>
              </a:rPr>
              <a:t>-</a:t>
            </a:r>
            <a:r>
              <a:rPr lang="ru-RU" sz="4800" dirty="0" err="1" smtClean="0">
                <a:solidFill>
                  <a:srgbClr val="C00000"/>
                </a:solidFill>
              </a:rPr>
              <a:t>ое</a:t>
            </a:r>
            <a:r>
              <a:rPr lang="ru-RU" sz="4800" dirty="0" smtClean="0">
                <a:solidFill>
                  <a:srgbClr val="C00000"/>
                </a:solidFill>
              </a:rPr>
              <a:t> количество </a:t>
            </a:r>
            <a:r>
              <a:rPr lang="ru-RU" sz="4800" dirty="0">
                <a:solidFill>
                  <a:srgbClr val="C00000"/>
                </a:solidFill>
              </a:rPr>
              <a:t>раз</a:t>
            </a:r>
            <a:r>
              <a:rPr lang="ru-RU" sz="4800" dirty="0" smtClean="0">
                <a:solidFill>
                  <a:srgbClr val="C00000"/>
                </a:solidFill>
              </a:rPr>
              <a:t>.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548680"/>
            <a:ext cx="67687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Циклический алгоритм –</a:t>
            </a:r>
            <a:r>
              <a:rPr lang="ru-RU" sz="4400" dirty="0" smtClean="0">
                <a:solidFill>
                  <a:srgbClr val="C00000"/>
                </a:solidFill>
              </a:rPr>
              <a:t> </a:t>
            </a:r>
            <a:endParaRPr lang="ru-RU" sz="44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5004048" y="2204864"/>
            <a:ext cx="0" cy="18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 dirty="0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3950568" y="2393032"/>
            <a:ext cx="2133600" cy="10668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Условие 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4983832" y="452392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4069432" y="5057328"/>
            <a:ext cx="1905000" cy="838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</a:rPr>
              <a:t>Действие 2</a:t>
            </a:r>
            <a:endParaRPr lang="ru-RU" sz="2000" b="1" dirty="0">
              <a:solidFill>
                <a:schemeClr val="bg2"/>
              </a:solidFill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5004048" y="5891644"/>
            <a:ext cx="0" cy="25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4992216" y="6143644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H="1" flipV="1">
            <a:off x="6516216" y="2249016"/>
            <a:ext cx="0" cy="38884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4996408" y="2204864"/>
            <a:ext cx="151980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3491880" y="2924944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3491880" y="2897088"/>
            <a:ext cx="0" cy="33843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V="1">
            <a:off x="3491880" y="6281464"/>
            <a:ext cx="1584176" cy="27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5060032" y="628416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3419872" y="2602383"/>
            <a:ext cx="72008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dirty="0"/>
              <a:t>НЕТ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1979712" y="332656"/>
            <a:ext cx="6624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Тело цикла –</a:t>
            </a:r>
            <a:r>
              <a:rPr lang="ru-RU" dirty="0" smtClean="0"/>
              <a:t> шаги алгоритма, которые повторяются.</a:t>
            </a:r>
            <a:endParaRPr lang="ru-RU" dirty="0"/>
          </a:p>
        </p:txBody>
      </p:sp>
      <p:sp>
        <p:nvSpPr>
          <p:cNvPr id="29" name="Line 6"/>
          <p:cNvSpPr>
            <a:spLocks noChangeShapeType="1"/>
          </p:cNvSpPr>
          <p:nvPr/>
        </p:nvSpPr>
        <p:spPr bwMode="auto">
          <a:xfrm>
            <a:off x="5004048" y="3473152"/>
            <a:ext cx="0" cy="25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" name="AutoShape 9"/>
          <p:cNvSpPr>
            <a:spLocks noChangeArrowheads="1"/>
          </p:cNvSpPr>
          <p:nvPr/>
        </p:nvSpPr>
        <p:spPr bwMode="auto">
          <a:xfrm>
            <a:off x="4067944" y="3742928"/>
            <a:ext cx="1905000" cy="838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 dirty="0" smtClean="0">
                <a:solidFill>
                  <a:schemeClr val="bg2"/>
                </a:solidFill>
              </a:rPr>
              <a:t>Действие 1</a:t>
            </a:r>
            <a:endParaRPr lang="ru-RU" sz="2000" b="1" dirty="0">
              <a:solidFill>
                <a:schemeClr val="bg2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 bwMode="auto">
          <a:xfrm>
            <a:off x="2699792" y="3501008"/>
            <a:ext cx="4608512" cy="2714074"/>
          </a:xfrm>
          <a:prstGeom prst="rect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4" name="Text Box 22"/>
          <p:cNvSpPr txBox="1">
            <a:spLocks noChangeArrowheads="1"/>
          </p:cNvSpPr>
          <p:nvPr/>
        </p:nvSpPr>
        <p:spPr bwMode="auto">
          <a:xfrm>
            <a:off x="5004048" y="3394471"/>
            <a:ext cx="5760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 dirty="0"/>
              <a:t>ДА</a:t>
            </a:r>
          </a:p>
        </p:txBody>
      </p:sp>
      <p:sp>
        <p:nvSpPr>
          <p:cNvPr id="53" name="Выгнутая влево стрелка 52"/>
          <p:cNvSpPr/>
          <p:nvPr/>
        </p:nvSpPr>
        <p:spPr bwMode="auto">
          <a:xfrm>
            <a:off x="1115616" y="548680"/>
            <a:ext cx="1080120" cy="4104456"/>
          </a:xfrm>
          <a:prstGeom prst="curvedRightArrow">
            <a:avLst>
              <a:gd name="adj1" fmla="val 16709"/>
              <a:gd name="adj2" fmla="val 50000"/>
              <a:gd name="adj3" fmla="val 148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2895600" y="2133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47" name="Line 3"/>
          <p:cNvSpPr>
            <a:spLocks noChangeShapeType="1"/>
          </p:cNvSpPr>
          <p:nvPr/>
        </p:nvSpPr>
        <p:spPr bwMode="auto">
          <a:xfrm>
            <a:off x="69342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48" name="AutoShape 4"/>
          <p:cNvSpPr>
            <a:spLocks noChangeArrowheads="1"/>
          </p:cNvSpPr>
          <p:nvPr/>
        </p:nvSpPr>
        <p:spPr bwMode="auto">
          <a:xfrm>
            <a:off x="1828800" y="2819400"/>
            <a:ext cx="2133600" cy="10668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Условие </a:t>
            </a:r>
          </a:p>
        </p:txBody>
      </p:sp>
      <p:sp>
        <p:nvSpPr>
          <p:cNvPr id="31749" name="AutoShape 5"/>
          <p:cNvSpPr>
            <a:spLocks noChangeArrowheads="1"/>
          </p:cNvSpPr>
          <p:nvPr/>
        </p:nvSpPr>
        <p:spPr bwMode="auto">
          <a:xfrm>
            <a:off x="6019800" y="2895600"/>
            <a:ext cx="1905000" cy="838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000" b="1">
              <a:solidFill>
                <a:schemeClr val="bg2"/>
              </a:solidFill>
            </a:endParaRPr>
          </a:p>
          <a:p>
            <a:pPr algn="ctr"/>
            <a:endParaRPr lang="ru-RU" sz="2000" b="1">
              <a:solidFill>
                <a:schemeClr val="bg2"/>
              </a:solidFill>
            </a:endParaRP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Инструкция</a:t>
            </a:r>
          </a:p>
          <a:p>
            <a:pPr algn="ctr"/>
            <a:endParaRPr lang="ru-RU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2895600" y="3886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70104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>
            <a:off x="5943600" y="4267200"/>
            <a:ext cx="2133600" cy="10668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000" b="1">
              <a:solidFill>
                <a:schemeClr val="bg2"/>
              </a:solidFill>
            </a:endParaRPr>
          </a:p>
          <a:p>
            <a:pPr algn="ctr"/>
            <a:endParaRPr lang="ru-RU" sz="2000" b="1">
              <a:solidFill>
                <a:schemeClr val="bg2"/>
              </a:solidFill>
            </a:endParaRP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Условие </a:t>
            </a:r>
          </a:p>
          <a:p>
            <a:pPr algn="ctr"/>
            <a:endParaRPr lang="ru-RU"/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>
            <a:off x="1981200" y="4419600"/>
            <a:ext cx="1905000" cy="838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Инструкция</a:t>
            </a: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2895600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>
            <a:off x="2895600" y="5562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 flipV="1">
            <a:off x="4419600" y="22860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 flipH="1">
            <a:off x="2971800" y="2286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 flipH="1">
            <a:off x="1295400" y="3352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1295400" y="3352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1295400" y="6096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2971800" y="6096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2" name="Line 18"/>
          <p:cNvSpPr>
            <a:spLocks noChangeShapeType="1"/>
          </p:cNvSpPr>
          <p:nvPr/>
        </p:nvSpPr>
        <p:spPr bwMode="auto">
          <a:xfrm flipH="1">
            <a:off x="8001000" y="4800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 flipV="1">
            <a:off x="8610600" y="24384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 flipH="1">
            <a:off x="6934200" y="2438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701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2895600" y="3886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ДА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066800" y="2971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НЕТ</a:t>
            </a:r>
          </a:p>
        </p:txBody>
      </p:sp>
      <p:sp>
        <p:nvSpPr>
          <p:cNvPr id="31768" name="Text Box 24"/>
          <p:cNvSpPr txBox="1">
            <a:spLocks noChangeArrowheads="1"/>
          </p:cNvSpPr>
          <p:nvPr/>
        </p:nvSpPr>
        <p:spPr bwMode="auto">
          <a:xfrm>
            <a:off x="8001000" y="4419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ДА</a:t>
            </a: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6172200" y="5334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НЕТ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1371600" y="9906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Цикл «Пока»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6019800" y="9906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Цикл «До»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6" name="Line 36"/>
          <p:cNvSpPr>
            <a:spLocks noChangeShapeType="1"/>
          </p:cNvSpPr>
          <p:nvPr/>
        </p:nvSpPr>
        <p:spPr bwMode="auto">
          <a:xfrm>
            <a:off x="2895600" y="21336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57" name="Line 37"/>
          <p:cNvSpPr>
            <a:spLocks noChangeShapeType="1"/>
          </p:cNvSpPr>
          <p:nvPr/>
        </p:nvSpPr>
        <p:spPr bwMode="auto">
          <a:xfrm>
            <a:off x="6934200" y="2209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58" name="AutoShape 38"/>
          <p:cNvSpPr>
            <a:spLocks noChangeArrowheads="1"/>
          </p:cNvSpPr>
          <p:nvPr/>
        </p:nvSpPr>
        <p:spPr bwMode="auto">
          <a:xfrm>
            <a:off x="1828800" y="2819400"/>
            <a:ext cx="2133600" cy="10668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Деньги есть?</a:t>
            </a:r>
          </a:p>
        </p:txBody>
      </p:sp>
      <p:sp>
        <p:nvSpPr>
          <p:cNvPr id="30759" name="AutoShape 39"/>
          <p:cNvSpPr>
            <a:spLocks noChangeArrowheads="1"/>
          </p:cNvSpPr>
          <p:nvPr/>
        </p:nvSpPr>
        <p:spPr bwMode="auto">
          <a:xfrm>
            <a:off x="6019800" y="2895600"/>
            <a:ext cx="1905000" cy="838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000" b="1">
              <a:solidFill>
                <a:schemeClr val="bg2"/>
              </a:solidFill>
            </a:endParaRPr>
          </a:p>
          <a:p>
            <a:pPr algn="ctr"/>
            <a:endParaRPr lang="ru-RU" sz="2000" b="1">
              <a:solidFill>
                <a:schemeClr val="bg2"/>
              </a:solidFill>
            </a:endParaRP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Съел</a:t>
            </a:r>
          </a:p>
          <a:p>
            <a:pPr algn="ctr"/>
            <a:endParaRPr lang="ru-RU"/>
          </a:p>
        </p:txBody>
      </p:sp>
      <p:sp>
        <p:nvSpPr>
          <p:cNvPr id="30760" name="Line 40"/>
          <p:cNvSpPr>
            <a:spLocks noChangeShapeType="1"/>
          </p:cNvSpPr>
          <p:nvPr/>
        </p:nvSpPr>
        <p:spPr bwMode="auto">
          <a:xfrm>
            <a:off x="2895600" y="3886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61" name="Line 41"/>
          <p:cNvSpPr>
            <a:spLocks noChangeShapeType="1"/>
          </p:cNvSpPr>
          <p:nvPr/>
        </p:nvSpPr>
        <p:spPr bwMode="auto">
          <a:xfrm>
            <a:off x="7010400" y="37338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62" name="AutoShape 42"/>
          <p:cNvSpPr>
            <a:spLocks noChangeArrowheads="1"/>
          </p:cNvSpPr>
          <p:nvPr/>
        </p:nvSpPr>
        <p:spPr bwMode="auto">
          <a:xfrm>
            <a:off x="5943600" y="4267200"/>
            <a:ext cx="2133600" cy="10668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000" b="1">
              <a:solidFill>
                <a:schemeClr val="bg2"/>
              </a:solidFill>
            </a:endParaRPr>
          </a:p>
          <a:p>
            <a:pPr algn="ctr"/>
            <a:endParaRPr lang="ru-RU" sz="2000" b="1">
              <a:solidFill>
                <a:schemeClr val="bg2"/>
              </a:solidFill>
            </a:endParaRPr>
          </a:p>
          <a:p>
            <a:pPr algn="ctr"/>
            <a:r>
              <a:rPr lang="ru-RU" sz="2000" b="1">
                <a:solidFill>
                  <a:schemeClr val="bg2"/>
                </a:solidFill>
              </a:rPr>
              <a:t> Понравилось? </a:t>
            </a:r>
          </a:p>
          <a:p>
            <a:pPr algn="ctr"/>
            <a:endParaRPr lang="ru-RU"/>
          </a:p>
        </p:txBody>
      </p:sp>
      <p:sp>
        <p:nvSpPr>
          <p:cNvPr id="30763" name="AutoShape 43"/>
          <p:cNvSpPr>
            <a:spLocks noChangeArrowheads="1"/>
          </p:cNvSpPr>
          <p:nvPr/>
        </p:nvSpPr>
        <p:spPr bwMode="auto">
          <a:xfrm>
            <a:off x="1981200" y="4419600"/>
            <a:ext cx="1905000" cy="838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Купил</a:t>
            </a:r>
          </a:p>
        </p:txBody>
      </p:sp>
      <p:sp>
        <p:nvSpPr>
          <p:cNvPr id="30764" name="Line 44"/>
          <p:cNvSpPr>
            <a:spLocks noChangeShapeType="1"/>
          </p:cNvSpPr>
          <p:nvPr/>
        </p:nvSpPr>
        <p:spPr bwMode="auto">
          <a:xfrm>
            <a:off x="2895600" y="5257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65" name="Line 45"/>
          <p:cNvSpPr>
            <a:spLocks noChangeShapeType="1"/>
          </p:cNvSpPr>
          <p:nvPr/>
        </p:nvSpPr>
        <p:spPr bwMode="auto">
          <a:xfrm>
            <a:off x="2895600" y="55626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66" name="Line 46"/>
          <p:cNvSpPr>
            <a:spLocks noChangeShapeType="1"/>
          </p:cNvSpPr>
          <p:nvPr/>
        </p:nvSpPr>
        <p:spPr bwMode="auto">
          <a:xfrm flipV="1">
            <a:off x="4419600" y="22860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67" name="Line 47"/>
          <p:cNvSpPr>
            <a:spLocks noChangeShapeType="1"/>
          </p:cNvSpPr>
          <p:nvPr/>
        </p:nvSpPr>
        <p:spPr bwMode="auto">
          <a:xfrm flipH="1">
            <a:off x="2971800" y="2286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68" name="Line 48"/>
          <p:cNvSpPr>
            <a:spLocks noChangeShapeType="1"/>
          </p:cNvSpPr>
          <p:nvPr/>
        </p:nvSpPr>
        <p:spPr bwMode="auto">
          <a:xfrm flipH="1">
            <a:off x="1295400" y="3352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69" name="Line 49"/>
          <p:cNvSpPr>
            <a:spLocks noChangeShapeType="1"/>
          </p:cNvSpPr>
          <p:nvPr/>
        </p:nvSpPr>
        <p:spPr bwMode="auto">
          <a:xfrm>
            <a:off x="1295400" y="3352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70" name="Line 50"/>
          <p:cNvSpPr>
            <a:spLocks noChangeShapeType="1"/>
          </p:cNvSpPr>
          <p:nvPr/>
        </p:nvSpPr>
        <p:spPr bwMode="auto">
          <a:xfrm>
            <a:off x="1295400" y="60960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71" name="Line 51"/>
          <p:cNvSpPr>
            <a:spLocks noChangeShapeType="1"/>
          </p:cNvSpPr>
          <p:nvPr/>
        </p:nvSpPr>
        <p:spPr bwMode="auto">
          <a:xfrm>
            <a:off x="2971800" y="6096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72" name="Line 52"/>
          <p:cNvSpPr>
            <a:spLocks noChangeShapeType="1"/>
          </p:cNvSpPr>
          <p:nvPr/>
        </p:nvSpPr>
        <p:spPr bwMode="auto">
          <a:xfrm flipH="1">
            <a:off x="8001000" y="4800600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73" name="Line 53"/>
          <p:cNvSpPr>
            <a:spLocks noChangeShapeType="1"/>
          </p:cNvSpPr>
          <p:nvPr/>
        </p:nvSpPr>
        <p:spPr bwMode="auto">
          <a:xfrm flipV="1">
            <a:off x="8610600" y="2438400"/>
            <a:ext cx="0" cy="2362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74" name="Line 54"/>
          <p:cNvSpPr>
            <a:spLocks noChangeShapeType="1"/>
          </p:cNvSpPr>
          <p:nvPr/>
        </p:nvSpPr>
        <p:spPr bwMode="auto">
          <a:xfrm flipH="1">
            <a:off x="6934200" y="24384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75" name="Line 55"/>
          <p:cNvSpPr>
            <a:spLocks noChangeShapeType="1"/>
          </p:cNvSpPr>
          <p:nvPr/>
        </p:nvSpPr>
        <p:spPr bwMode="auto">
          <a:xfrm>
            <a:off x="701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0776" name="Text Box 56"/>
          <p:cNvSpPr txBox="1">
            <a:spLocks noChangeArrowheads="1"/>
          </p:cNvSpPr>
          <p:nvPr/>
        </p:nvSpPr>
        <p:spPr bwMode="auto">
          <a:xfrm>
            <a:off x="2895600" y="38862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ДА</a:t>
            </a:r>
          </a:p>
        </p:txBody>
      </p:sp>
      <p:sp>
        <p:nvSpPr>
          <p:cNvPr id="30777" name="Text Box 57"/>
          <p:cNvSpPr txBox="1">
            <a:spLocks noChangeArrowheads="1"/>
          </p:cNvSpPr>
          <p:nvPr/>
        </p:nvSpPr>
        <p:spPr bwMode="auto">
          <a:xfrm>
            <a:off x="1066800" y="29718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НЕТ</a:t>
            </a:r>
          </a:p>
        </p:txBody>
      </p:sp>
      <p:sp>
        <p:nvSpPr>
          <p:cNvPr id="30778" name="Text Box 58"/>
          <p:cNvSpPr txBox="1">
            <a:spLocks noChangeArrowheads="1"/>
          </p:cNvSpPr>
          <p:nvPr/>
        </p:nvSpPr>
        <p:spPr bwMode="auto">
          <a:xfrm>
            <a:off x="8001000" y="4419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ДА</a:t>
            </a:r>
          </a:p>
        </p:txBody>
      </p:sp>
      <p:sp>
        <p:nvSpPr>
          <p:cNvPr id="30779" name="Text Box 59"/>
          <p:cNvSpPr txBox="1">
            <a:spLocks noChangeArrowheads="1"/>
          </p:cNvSpPr>
          <p:nvPr/>
        </p:nvSpPr>
        <p:spPr bwMode="auto">
          <a:xfrm>
            <a:off x="6172200" y="53340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НЕТ</a:t>
            </a:r>
          </a:p>
        </p:txBody>
      </p:sp>
      <p:sp>
        <p:nvSpPr>
          <p:cNvPr id="30780" name="Text Box 60"/>
          <p:cNvSpPr txBox="1">
            <a:spLocks noChangeArrowheads="1"/>
          </p:cNvSpPr>
          <p:nvPr/>
        </p:nvSpPr>
        <p:spPr bwMode="auto">
          <a:xfrm>
            <a:off x="1371600" y="9906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Цикл «Пока»</a:t>
            </a:r>
          </a:p>
        </p:txBody>
      </p:sp>
      <p:sp>
        <p:nvSpPr>
          <p:cNvPr id="30781" name="Text Box 61"/>
          <p:cNvSpPr txBox="1">
            <a:spLocks noChangeArrowheads="1"/>
          </p:cNvSpPr>
          <p:nvPr/>
        </p:nvSpPr>
        <p:spPr bwMode="auto">
          <a:xfrm>
            <a:off x="6019800" y="990600"/>
            <a:ext cx="3124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Цикл «До»</a:t>
            </a:r>
          </a:p>
        </p:txBody>
      </p:sp>
      <p:sp>
        <p:nvSpPr>
          <p:cNvPr id="30782" name="AutoShape 62"/>
          <p:cNvSpPr>
            <a:spLocks noChangeArrowheads="1"/>
          </p:cNvSpPr>
          <p:nvPr/>
        </p:nvSpPr>
        <p:spPr bwMode="auto">
          <a:xfrm>
            <a:off x="3124200" y="1905000"/>
            <a:ext cx="2819400" cy="685800"/>
          </a:xfrm>
          <a:prstGeom prst="wedgeRoundRectCallout">
            <a:avLst>
              <a:gd name="adj1" fmla="val -43750"/>
              <a:gd name="adj2" fmla="val 94444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>
                <a:solidFill>
                  <a:schemeClr val="bg2"/>
                </a:solidFill>
              </a:rPr>
              <a:t>Транжира </a:t>
            </a:r>
          </a:p>
        </p:txBody>
      </p:sp>
      <p:sp>
        <p:nvSpPr>
          <p:cNvPr id="30783" name="AutoShape 63"/>
          <p:cNvSpPr>
            <a:spLocks noChangeArrowheads="1"/>
          </p:cNvSpPr>
          <p:nvPr/>
        </p:nvSpPr>
        <p:spPr bwMode="auto">
          <a:xfrm>
            <a:off x="5486400" y="5943600"/>
            <a:ext cx="1981200" cy="685800"/>
          </a:xfrm>
          <a:prstGeom prst="wedgeRoundRectCallout">
            <a:avLst>
              <a:gd name="adj1" fmla="val 38542"/>
              <a:gd name="adj2" fmla="val -143287"/>
              <a:gd name="adj3" fmla="val 16667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>
                <a:solidFill>
                  <a:schemeClr val="bg2"/>
                </a:solidFill>
              </a:rPr>
              <a:t>Обжора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2" grpId="0" animBg="1" autoUpdateAnimBg="0"/>
      <p:bldP spid="30783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1142976" y="2643182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Практическая часть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86497" y="1148348"/>
            <a:ext cx="684315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Решим кроссворд?</a:t>
            </a:r>
            <a:endParaRPr lang="ru-RU" sz="5400" b="1" cap="none" spc="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8" name="Picture 4" descr="http://korolevgg.com/wp-content/uploads/2013/02/%D0%BA%D1%80%D0%BE%D1%81%D1%81%D0%B2%D0%BE%D1%80%D0%B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3071810"/>
            <a:ext cx="4789835" cy="32861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-24"/>
            <a:ext cx="8001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/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Имеется пустая бочка емкостью 50 л и ведро емкостью 5 л. Наполни бочку водой с помощью ведра. 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2501886" y="2000240"/>
            <a:ext cx="1857388" cy="57150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Начало</a:t>
            </a:r>
          </a:p>
        </p:txBody>
      </p:sp>
      <p:sp>
        <p:nvSpPr>
          <p:cNvPr id="5" name="Ромб 4"/>
          <p:cNvSpPr/>
          <p:nvPr/>
        </p:nvSpPr>
        <p:spPr bwMode="auto">
          <a:xfrm>
            <a:off x="2001820" y="2786058"/>
            <a:ext cx="2786082" cy="1071570"/>
          </a:xfrm>
          <a:prstGeom prst="diamon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Бочка наполнена?</a:t>
            </a:r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2073258" y="4071942"/>
            <a:ext cx="2643206" cy="50006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Наполнить ведро</a:t>
            </a:r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2073258" y="4786322"/>
            <a:ext cx="2643206" cy="428628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Вылить в бочку</a:t>
            </a:r>
          </a:p>
        </p:txBody>
      </p:sp>
      <p:cxnSp>
        <p:nvCxnSpPr>
          <p:cNvPr id="9" name="Прямая со стрелкой 8"/>
          <p:cNvCxnSpPr/>
          <p:nvPr/>
        </p:nvCxnSpPr>
        <p:spPr bwMode="auto">
          <a:xfrm rot="5400000">
            <a:off x="3323423" y="2678901"/>
            <a:ext cx="214312" cy="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Прямая со стрелкой 12"/>
          <p:cNvCxnSpPr/>
          <p:nvPr/>
        </p:nvCxnSpPr>
        <p:spPr bwMode="auto">
          <a:xfrm rot="5400000">
            <a:off x="3323423" y="3964785"/>
            <a:ext cx="214312" cy="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4" name="Прямая со стрелкой 13"/>
          <p:cNvCxnSpPr/>
          <p:nvPr/>
        </p:nvCxnSpPr>
        <p:spPr bwMode="auto">
          <a:xfrm rot="5400000">
            <a:off x="3323425" y="4679165"/>
            <a:ext cx="214312" cy="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Прямая соединительная линия 16"/>
          <p:cNvCxnSpPr/>
          <p:nvPr/>
        </p:nvCxnSpPr>
        <p:spPr bwMode="auto">
          <a:xfrm rot="5400000">
            <a:off x="3287704" y="5357826"/>
            <a:ext cx="28575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Прямая соединительная линия 18"/>
          <p:cNvCxnSpPr/>
          <p:nvPr/>
        </p:nvCxnSpPr>
        <p:spPr bwMode="auto">
          <a:xfrm rot="10800000">
            <a:off x="1358878" y="5500702"/>
            <a:ext cx="2071702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Прямая соединительная линия 20"/>
          <p:cNvCxnSpPr/>
          <p:nvPr/>
        </p:nvCxnSpPr>
        <p:spPr bwMode="auto">
          <a:xfrm rot="5400000">
            <a:off x="286117" y="4428735"/>
            <a:ext cx="2143934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Прямая со стрелкой 25"/>
          <p:cNvCxnSpPr/>
          <p:nvPr/>
        </p:nvCxnSpPr>
        <p:spPr bwMode="auto">
          <a:xfrm>
            <a:off x="1358878" y="3357562"/>
            <a:ext cx="642942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Прямая соединительная линия 27"/>
          <p:cNvCxnSpPr/>
          <p:nvPr/>
        </p:nvCxnSpPr>
        <p:spPr bwMode="auto">
          <a:xfrm rot="10800000">
            <a:off x="4716464" y="3355974"/>
            <a:ext cx="641354" cy="158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Прямая соединительная линия 29"/>
          <p:cNvCxnSpPr/>
          <p:nvPr/>
        </p:nvCxnSpPr>
        <p:spPr bwMode="auto">
          <a:xfrm rot="5400000">
            <a:off x="4106859" y="4607727"/>
            <a:ext cx="250033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Прямая соединительная линия 31"/>
          <p:cNvCxnSpPr/>
          <p:nvPr/>
        </p:nvCxnSpPr>
        <p:spPr bwMode="auto">
          <a:xfrm rot="10800000">
            <a:off x="3430580" y="5857892"/>
            <a:ext cx="192723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Прямая со стрелкой 33"/>
          <p:cNvCxnSpPr/>
          <p:nvPr/>
        </p:nvCxnSpPr>
        <p:spPr bwMode="auto">
          <a:xfrm rot="5400000">
            <a:off x="3323423" y="5965049"/>
            <a:ext cx="214314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Скругленный прямоугольник 34"/>
          <p:cNvSpPr/>
          <p:nvPr/>
        </p:nvSpPr>
        <p:spPr bwMode="auto">
          <a:xfrm>
            <a:off x="2501886" y="6072206"/>
            <a:ext cx="1857388" cy="57150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Конец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831712" y="2905780"/>
            <a:ext cx="5261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да</a:t>
            </a:r>
            <a:endParaRPr lang="ru-RU" sz="2800" dirty="0"/>
          </a:p>
        </p:txBody>
      </p:sp>
      <p:sp>
        <p:nvSpPr>
          <p:cNvPr id="39" name="TextBox 38"/>
          <p:cNvSpPr txBox="1"/>
          <p:nvPr/>
        </p:nvSpPr>
        <p:spPr>
          <a:xfrm>
            <a:off x="3428992" y="3620160"/>
            <a:ext cx="6928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нет</a:t>
            </a:r>
            <a:endParaRPr lang="ru-RU" sz="2800" dirty="0"/>
          </a:p>
        </p:txBody>
      </p:sp>
      <p:pic>
        <p:nvPicPr>
          <p:cNvPr id="35842" name="Picture 2" descr="http://www.teplodar.in.ua/upload/old_articles/kyp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214818"/>
            <a:ext cx="1682975" cy="2547930"/>
          </a:xfrm>
          <a:prstGeom prst="rect">
            <a:avLst/>
          </a:prstGeom>
          <a:noFill/>
        </p:spPr>
      </p:pic>
      <p:pic>
        <p:nvPicPr>
          <p:cNvPr id="35848" name="Picture 8" descr="http://tvoidizain.ru/wp-content/uploads/438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802892" y="3500438"/>
            <a:ext cx="1341107" cy="1938334"/>
          </a:xfrm>
          <a:prstGeom prst="rect">
            <a:avLst/>
          </a:prstGeom>
          <a:noFill/>
        </p:spPr>
      </p:pic>
      <p:pic>
        <p:nvPicPr>
          <p:cNvPr id="35844" name="Picture 4" descr="http://cdn.cambridgeincolour.com/images/tutorials/exposure_bucket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20" y="5072074"/>
            <a:ext cx="1323975" cy="1562100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1371600" y="142852"/>
            <a:ext cx="7315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dirty="0"/>
              <a:t>Составьте алгоритм работы автомата по продаже банок «</a:t>
            </a:r>
            <a:r>
              <a:rPr lang="en-US" sz="3200" dirty="0"/>
              <a:t>PEPSI</a:t>
            </a:r>
            <a:r>
              <a:rPr lang="ru-RU" sz="3200" dirty="0"/>
              <a:t>». Обведи карандашом тело цикла.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1524000" y="1881926"/>
            <a:ext cx="7239000" cy="5047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ru-RU" sz="28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Шаги: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sz="2800" b="1" dirty="0"/>
              <a:t>Посмотреть цену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sz="2800" b="1" dirty="0"/>
              <a:t>Опустить монету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sz="2800" b="1" dirty="0"/>
              <a:t>Подойти к автомату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sz="2800" b="1" dirty="0"/>
              <a:t>Набралась нужная сумма?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sz="2800" b="1" dirty="0"/>
              <a:t>Достать деньги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sz="2800" b="1" dirty="0"/>
              <a:t>Взять банку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</a:pPr>
            <a:r>
              <a:rPr lang="ru-RU" sz="2800" b="1" dirty="0"/>
              <a:t>Нажать кнопку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3024312" y="228600"/>
            <a:ext cx="2057400" cy="4572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dirty="0">
                <a:solidFill>
                  <a:schemeClr val="bg2"/>
                </a:solidFill>
              </a:rPr>
              <a:t>Начало</a:t>
            </a:r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2635672" y="807368"/>
            <a:ext cx="29718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2"/>
                </a:solidFill>
              </a:rPr>
              <a:t>Подойти к автомату</a:t>
            </a: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2643312" y="1447800"/>
            <a:ext cx="29718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2"/>
                </a:solidFill>
              </a:rPr>
              <a:t>Посмотреть цену</a:t>
            </a:r>
          </a:p>
        </p:txBody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2643312" y="2133600"/>
            <a:ext cx="29718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2"/>
                </a:solidFill>
              </a:rPr>
              <a:t>Достать деньги</a:t>
            </a:r>
          </a:p>
        </p:txBody>
      </p:sp>
      <p:sp>
        <p:nvSpPr>
          <p:cNvPr id="34822" name="AutoShape 6"/>
          <p:cNvSpPr>
            <a:spLocks noChangeArrowheads="1"/>
          </p:cNvSpPr>
          <p:nvPr/>
        </p:nvSpPr>
        <p:spPr bwMode="auto">
          <a:xfrm>
            <a:off x="2643312" y="2819400"/>
            <a:ext cx="29718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2"/>
                </a:solidFill>
              </a:rPr>
              <a:t>Опустить монету</a:t>
            </a: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1805112" y="3505200"/>
            <a:ext cx="4648200" cy="8382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2"/>
                </a:solidFill>
              </a:rPr>
              <a:t>Набралась нужная сумма?</a:t>
            </a:r>
          </a:p>
        </p:txBody>
      </p:sp>
      <p:sp>
        <p:nvSpPr>
          <p:cNvPr id="34824" name="AutoShape 8"/>
          <p:cNvSpPr>
            <a:spLocks noChangeArrowheads="1"/>
          </p:cNvSpPr>
          <p:nvPr/>
        </p:nvSpPr>
        <p:spPr bwMode="auto">
          <a:xfrm>
            <a:off x="2643312" y="4672034"/>
            <a:ext cx="29718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2"/>
                </a:solidFill>
              </a:rPr>
              <a:t>Нажать кнопку</a:t>
            </a:r>
          </a:p>
        </p:txBody>
      </p:sp>
      <p:sp>
        <p:nvSpPr>
          <p:cNvPr id="34825" name="AutoShape 9"/>
          <p:cNvSpPr>
            <a:spLocks noChangeArrowheads="1"/>
          </p:cNvSpPr>
          <p:nvPr/>
        </p:nvSpPr>
        <p:spPr bwMode="auto">
          <a:xfrm>
            <a:off x="2643312" y="5357834"/>
            <a:ext cx="29718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>
                <a:solidFill>
                  <a:schemeClr val="bg2"/>
                </a:solidFill>
              </a:rPr>
              <a:t>Достать банку</a:t>
            </a:r>
          </a:p>
        </p:txBody>
      </p:sp>
      <p:sp>
        <p:nvSpPr>
          <p:cNvPr id="34827" name="AutoShape 11"/>
          <p:cNvSpPr>
            <a:spLocks noChangeArrowheads="1"/>
          </p:cNvSpPr>
          <p:nvPr/>
        </p:nvSpPr>
        <p:spPr bwMode="auto">
          <a:xfrm>
            <a:off x="3100512" y="6043634"/>
            <a:ext cx="2057400" cy="4572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dirty="0">
                <a:solidFill>
                  <a:schemeClr val="bg2"/>
                </a:solidFill>
              </a:rPr>
              <a:t>Конец</a:t>
            </a:r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4014912" y="685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>
            <a:off x="4014912" y="1295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>
            <a:off x="4014912" y="1981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33" name="Line 17"/>
          <p:cNvSpPr>
            <a:spLocks noChangeShapeType="1"/>
          </p:cNvSpPr>
          <p:nvPr/>
        </p:nvSpPr>
        <p:spPr bwMode="auto">
          <a:xfrm>
            <a:off x="4014912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34" name="Line 18"/>
          <p:cNvSpPr>
            <a:spLocks noChangeShapeType="1"/>
          </p:cNvSpPr>
          <p:nvPr/>
        </p:nvSpPr>
        <p:spPr bwMode="auto">
          <a:xfrm>
            <a:off x="4091112" y="3352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35" name="Line 19"/>
          <p:cNvSpPr>
            <a:spLocks noChangeShapeType="1"/>
          </p:cNvSpPr>
          <p:nvPr/>
        </p:nvSpPr>
        <p:spPr bwMode="auto">
          <a:xfrm flipH="1">
            <a:off x="4091111" y="4357694"/>
            <a:ext cx="0" cy="3143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36" name="Line 20"/>
          <p:cNvSpPr>
            <a:spLocks noChangeShapeType="1"/>
          </p:cNvSpPr>
          <p:nvPr/>
        </p:nvSpPr>
        <p:spPr bwMode="auto">
          <a:xfrm>
            <a:off x="4024436" y="5205434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37" name="Line 21"/>
          <p:cNvSpPr>
            <a:spLocks noChangeShapeType="1"/>
          </p:cNvSpPr>
          <p:nvPr/>
        </p:nvSpPr>
        <p:spPr bwMode="auto">
          <a:xfrm>
            <a:off x="4014912" y="5891234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38" name="Line 22"/>
          <p:cNvSpPr>
            <a:spLocks noChangeShapeType="1"/>
          </p:cNvSpPr>
          <p:nvPr/>
        </p:nvSpPr>
        <p:spPr bwMode="auto">
          <a:xfrm flipH="1">
            <a:off x="1142976" y="3933056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39" name="Line 23"/>
          <p:cNvSpPr>
            <a:spLocks noChangeShapeType="1"/>
          </p:cNvSpPr>
          <p:nvPr/>
        </p:nvSpPr>
        <p:spPr bwMode="auto">
          <a:xfrm flipV="1">
            <a:off x="1142976" y="2060848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40" name="Line 24"/>
          <p:cNvSpPr>
            <a:spLocks noChangeShapeType="1"/>
          </p:cNvSpPr>
          <p:nvPr/>
        </p:nvSpPr>
        <p:spPr bwMode="auto">
          <a:xfrm>
            <a:off x="1142976" y="2060848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1142976" y="3212976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Нет</a:t>
            </a:r>
            <a:r>
              <a:rPr lang="ru-RU" dirty="0"/>
              <a:t> </a:t>
            </a: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4195892" y="4071942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 smtClean="0"/>
              <a:t>Да 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098" name="Picture 2" descr="http://www.cafeco.ru/sites/default/files/imce/automats/sna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572264" y="2285992"/>
            <a:ext cx="2357454" cy="385414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48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48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4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48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348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4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928794" y="642918"/>
            <a:ext cx="53435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dirty="0" smtClean="0"/>
              <a:t>Укажи </a:t>
            </a:r>
            <a:r>
              <a:rPr lang="ru-RU" dirty="0"/>
              <a:t>тело цикла.</a:t>
            </a:r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3657600" y="1600200"/>
            <a:ext cx="1828800" cy="4572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>
                <a:solidFill>
                  <a:schemeClr val="bg2"/>
                </a:solidFill>
              </a:rPr>
              <a:t>Начало</a:t>
            </a:r>
          </a:p>
        </p:txBody>
      </p:sp>
      <p:sp>
        <p:nvSpPr>
          <p:cNvPr id="32772" name="Line 4"/>
          <p:cNvSpPr>
            <a:spLocks noChangeShapeType="1"/>
          </p:cNvSpPr>
          <p:nvPr/>
        </p:nvSpPr>
        <p:spPr bwMode="auto">
          <a:xfrm>
            <a:off x="4572000" y="2057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3581400" y="2286000"/>
            <a:ext cx="1981200" cy="457200"/>
          </a:xfrm>
          <a:prstGeom prst="flowChartInputOutpu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10 веществ</a:t>
            </a:r>
          </a:p>
        </p:txBody>
      </p:sp>
      <p:sp>
        <p:nvSpPr>
          <p:cNvPr id="32774" name="Line 6"/>
          <p:cNvSpPr>
            <a:spLocks noChangeShapeType="1"/>
          </p:cNvSpPr>
          <p:nvPr/>
        </p:nvSpPr>
        <p:spPr bwMode="auto">
          <a:xfrm>
            <a:off x="4572000" y="2819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3733800" y="2971800"/>
            <a:ext cx="1828800" cy="4572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Взять вещество</a:t>
            </a:r>
          </a:p>
        </p:txBody>
      </p:sp>
      <p:sp>
        <p:nvSpPr>
          <p:cNvPr id="32776" name="AutoShape 8"/>
          <p:cNvSpPr>
            <a:spLocks noChangeArrowheads="1"/>
          </p:cNvSpPr>
          <p:nvPr/>
        </p:nvSpPr>
        <p:spPr bwMode="auto">
          <a:xfrm>
            <a:off x="3733800" y="3657600"/>
            <a:ext cx="1828800" cy="3810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Подвести ток</a:t>
            </a: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>
            <a:off x="4572000" y="3429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78" name="AutoShape 10"/>
          <p:cNvSpPr>
            <a:spLocks noChangeArrowheads="1"/>
          </p:cNvSpPr>
          <p:nvPr/>
        </p:nvSpPr>
        <p:spPr bwMode="auto">
          <a:xfrm>
            <a:off x="3124200" y="4267200"/>
            <a:ext cx="3048000" cy="6096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Проводит ток?</a:t>
            </a:r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4648200" y="4038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2362200" y="4572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6019800" y="45720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82" name="Text Box 14"/>
          <p:cNvSpPr txBox="1">
            <a:spLocks noChangeArrowheads="1"/>
          </p:cNvSpPr>
          <p:nvPr/>
        </p:nvSpPr>
        <p:spPr bwMode="auto">
          <a:xfrm>
            <a:off x="2514600" y="4114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Да</a:t>
            </a:r>
          </a:p>
        </p:txBody>
      </p:sp>
      <p:sp>
        <p:nvSpPr>
          <p:cNvPr id="32783" name="Text Box 15"/>
          <p:cNvSpPr txBox="1">
            <a:spLocks noChangeArrowheads="1"/>
          </p:cNvSpPr>
          <p:nvPr/>
        </p:nvSpPr>
        <p:spPr bwMode="auto">
          <a:xfrm>
            <a:off x="6172200" y="41148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Нет</a:t>
            </a:r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>
            <a:off x="23622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>
            <a:off x="69342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86" name="AutoShape 18"/>
          <p:cNvSpPr>
            <a:spLocks noChangeArrowheads="1"/>
          </p:cNvSpPr>
          <p:nvPr/>
        </p:nvSpPr>
        <p:spPr bwMode="auto">
          <a:xfrm>
            <a:off x="1676400" y="4800600"/>
            <a:ext cx="18288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Проводник</a:t>
            </a:r>
          </a:p>
        </p:txBody>
      </p:sp>
      <p:sp>
        <p:nvSpPr>
          <p:cNvPr id="32787" name="AutoShape 19"/>
          <p:cNvSpPr>
            <a:spLocks noChangeArrowheads="1"/>
          </p:cNvSpPr>
          <p:nvPr/>
        </p:nvSpPr>
        <p:spPr bwMode="auto">
          <a:xfrm>
            <a:off x="6172200" y="4800600"/>
            <a:ext cx="18288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Изолятор</a:t>
            </a:r>
          </a:p>
        </p:txBody>
      </p:sp>
      <p:sp>
        <p:nvSpPr>
          <p:cNvPr id="32788" name="Line 20"/>
          <p:cNvSpPr>
            <a:spLocks noChangeShapeType="1"/>
          </p:cNvSpPr>
          <p:nvPr/>
        </p:nvSpPr>
        <p:spPr bwMode="auto">
          <a:xfrm>
            <a:off x="23622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89" name="Line 21"/>
          <p:cNvSpPr>
            <a:spLocks noChangeShapeType="1"/>
          </p:cNvSpPr>
          <p:nvPr/>
        </p:nvSpPr>
        <p:spPr bwMode="auto">
          <a:xfrm>
            <a:off x="7010400" y="5334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90" name="Line 22"/>
          <p:cNvSpPr>
            <a:spLocks noChangeShapeType="1"/>
          </p:cNvSpPr>
          <p:nvPr/>
        </p:nvSpPr>
        <p:spPr bwMode="auto">
          <a:xfrm>
            <a:off x="2362200" y="55626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91" name="AutoShape 23"/>
          <p:cNvSpPr>
            <a:spLocks noChangeArrowheads="1"/>
          </p:cNvSpPr>
          <p:nvPr/>
        </p:nvSpPr>
        <p:spPr bwMode="auto">
          <a:xfrm>
            <a:off x="3276600" y="5715000"/>
            <a:ext cx="3048000" cy="6096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bg2"/>
                </a:solidFill>
              </a:rPr>
              <a:t>Все вещества проверили?</a:t>
            </a:r>
          </a:p>
        </p:txBody>
      </p:sp>
      <p:sp>
        <p:nvSpPr>
          <p:cNvPr id="32792" name="Line 24"/>
          <p:cNvSpPr>
            <a:spLocks noChangeShapeType="1"/>
          </p:cNvSpPr>
          <p:nvPr/>
        </p:nvSpPr>
        <p:spPr bwMode="auto">
          <a:xfrm>
            <a:off x="4800600" y="5562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93" name="Line 25"/>
          <p:cNvSpPr>
            <a:spLocks noChangeShapeType="1"/>
          </p:cNvSpPr>
          <p:nvPr/>
        </p:nvSpPr>
        <p:spPr bwMode="auto">
          <a:xfrm flipH="1">
            <a:off x="2362200" y="601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94" name="Line 26"/>
          <p:cNvSpPr>
            <a:spLocks noChangeShapeType="1"/>
          </p:cNvSpPr>
          <p:nvPr/>
        </p:nvSpPr>
        <p:spPr bwMode="auto">
          <a:xfrm flipH="1">
            <a:off x="6324600" y="60198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95" name="Line 27"/>
          <p:cNvSpPr>
            <a:spLocks noChangeShapeType="1"/>
          </p:cNvSpPr>
          <p:nvPr/>
        </p:nvSpPr>
        <p:spPr bwMode="auto">
          <a:xfrm>
            <a:off x="2362200" y="601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796" name="Text Box 28"/>
          <p:cNvSpPr txBox="1">
            <a:spLocks noChangeArrowheads="1"/>
          </p:cNvSpPr>
          <p:nvPr/>
        </p:nvSpPr>
        <p:spPr bwMode="auto">
          <a:xfrm>
            <a:off x="2667000" y="5638800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Да</a:t>
            </a:r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400800" y="5638800"/>
            <a:ext cx="76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/>
              <a:t>Нет</a:t>
            </a:r>
          </a:p>
        </p:txBody>
      </p:sp>
      <p:sp>
        <p:nvSpPr>
          <p:cNvPr id="32798" name="AutoShape 30"/>
          <p:cNvSpPr>
            <a:spLocks noChangeArrowheads="1"/>
          </p:cNvSpPr>
          <p:nvPr/>
        </p:nvSpPr>
        <p:spPr bwMode="auto">
          <a:xfrm>
            <a:off x="1524000" y="6248400"/>
            <a:ext cx="1828800" cy="3810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1800" b="1">
                <a:solidFill>
                  <a:schemeClr val="bg2"/>
                </a:solidFill>
              </a:rPr>
              <a:t>Конец</a:t>
            </a:r>
          </a:p>
        </p:txBody>
      </p:sp>
      <p:sp>
        <p:nvSpPr>
          <p:cNvPr id="32799" name="Line 31"/>
          <p:cNvSpPr>
            <a:spLocks noChangeShapeType="1"/>
          </p:cNvSpPr>
          <p:nvPr/>
        </p:nvSpPr>
        <p:spPr bwMode="auto">
          <a:xfrm flipV="1">
            <a:off x="86868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800" name="Line 32"/>
          <p:cNvSpPr>
            <a:spLocks noChangeShapeType="1"/>
          </p:cNvSpPr>
          <p:nvPr/>
        </p:nvSpPr>
        <p:spPr bwMode="auto">
          <a:xfrm flipH="1">
            <a:off x="4572000" y="289560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32803" name="Rectangle 35"/>
          <p:cNvSpPr>
            <a:spLocks noChangeArrowheads="1"/>
          </p:cNvSpPr>
          <p:nvPr/>
        </p:nvSpPr>
        <p:spPr bwMode="auto">
          <a:xfrm>
            <a:off x="1219200" y="2819400"/>
            <a:ext cx="7620000" cy="2895600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0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Циклические алгоритмы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928794" y="2000240"/>
            <a:ext cx="6132553" cy="4599414"/>
          </a:xfrm>
          <a:prstGeom prst="rect">
            <a:avLst/>
          </a:prstGeom>
        </p:spPr>
      </p:pic>
      <p:sp>
        <p:nvSpPr>
          <p:cNvPr id="3" name="Rectangle 2"/>
          <p:cNvSpPr txBox="1">
            <a:spLocks noChangeArrowheads="1"/>
          </p:cNvSpPr>
          <p:nvPr/>
        </p:nvSpPr>
        <p:spPr bwMode="auto">
          <a:xfrm>
            <a:off x="1071538" y="347465"/>
            <a:ext cx="7772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Какие действия выполняет подъемный кран?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video>
              <p:cMediaNode>
                <p:cTn id="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949128" y="5125738"/>
            <a:ext cx="4648200" cy="8382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dirty="0" smtClean="0"/>
              <a:t>Кубики закончились?</a:t>
            </a:r>
            <a:endParaRPr lang="ru-RU" sz="2400" dirty="0"/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3244528" y="6284168"/>
            <a:ext cx="2057400" cy="4572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dirty="0"/>
              <a:t>Конец</a:t>
            </a: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 flipH="1">
            <a:off x="4235127" y="5978232"/>
            <a:ext cx="0" cy="3143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 flipH="1">
            <a:off x="1286992" y="5553594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 flipH="1" flipV="1">
            <a:off x="1259632" y="2673274"/>
            <a:ext cx="27360" cy="2913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>
            <a:off x="1286992" y="2673274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ru-RU"/>
          </a:p>
        </p:txBody>
      </p:sp>
      <p:sp>
        <p:nvSpPr>
          <p:cNvPr id="22" name="Text Box 25"/>
          <p:cNvSpPr txBox="1">
            <a:spLocks noChangeArrowheads="1"/>
          </p:cNvSpPr>
          <p:nvPr/>
        </p:nvSpPr>
        <p:spPr bwMode="auto">
          <a:xfrm>
            <a:off x="1286992" y="4833514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/>
              <a:t>Нет</a:t>
            </a:r>
            <a:r>
              <a:rPr lang="ru-RU" dirty="0"/>
              <a:t> </a:t>
            </a:r>
          </a:p>
        </p:txBody>
      </p:sp>
      <p:sp>
        <p:nvSpPr>
          <p:cNvPr id="23" name="Text Box 25"/>
          <p:cNvSpPr txBox="1">
            <a:spLocks noChangeArrowheads="1"/>
          </p:cNvSpPr>
          <p:nvPr/>
        </p:nvSpPr>
        <p:spPr bwMode="auto">
          <a:xfrm>
            <a:off x="4339908" y="569248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 smtClean="0"/>
              <a:t>Да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2843808" y="2817290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Закрепить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sp>
        <p:nvSpPr>
          <p:cNvPr id="28" name="Прямоугольник 27"/>
          <p:cNvSpPr/>
          <p:nvPr/>
        </p:nvSpPr>
        <p:spPr bwMode="auto">
          <a:xfrm>
            <a:off x="2843808" y="3465362"/>
            <a:ext cx="2880320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Поднять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кубики</a:t>
            </a:r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2843808" y="4113434"/>
            <a:ext cx="2880320" cy="86409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dirty="0" smtClean="0"/>
              <a:t>Положить к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убики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на грузовик</a:t>
            </a:r>
          </a:p>
        </p:txBody>
      </p:sp>
      <p:cxnSp>
        <p:nvCxnSpPr>
          <p:cNvPr id="30" name="Прямая со стрелкой 29"/>
          <p:cNvCxnSpPr/>
          <p:nvPr/>
        </p:nvCxnSpPr>
        <p:spPr bwMode="auto">
          <a:xfrm>
            <a:off x="4211960" y="3285362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1" name="Прямая со стрелкой 30"/>
          <p:cNvCxnSpPr/>
          <p:nvPr/>
        </p:nvCxnSpPr>
        <p:spPr bwMode="auto">
          <a:xfrm>
            <a:off x="4211960" y="3933434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Прямая со стрелкой 31"/>
          <p:cNvCxnSpPr/>
          <p:nvPr/>
        </p:nvCxnSpPr>
        <p:spPr bwMode="auto">
          <a:xfrm>
            <a:off x="4211960" y="4905522"/>
            <a:ext cx="0" cy="216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3" name="Скругленный прямоугольник 32"/>
          <p:cNvSpPr/>
          <p:nvPr/>
        </p:nvSpPr>
        <p:spPr bwMode="auto">
          <a:xfrm>
            <a:off x="2843808" y="2025202"/>
            <a:ext cx="2880320" cy="57606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rPr>
              <a:t>начало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 bwMode="auto">
          <a:xfrm>
            <a:off x="4211960" y="2601266"/>
            <a:ext cx="0" cy="180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Прямоугольник 34"/>
          <p:cNvSpPr/>
          <p:nvPr/>
        </p:nvSpPr>
        <p:spPr>
          <a:xfrm>
            <a:off x="899592" y="188640"/>
            <a:ext cx="802838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Циклический алгоритм выполнения действий крана</a:t>
            </a:r>
            <a:endParaRPr lang="ru-RU" sz="4400" dirty="0"/>
          </a:p>
        </p:txBody>
      </p:sp>
      <p:pic>
        <p:nvPicPr>
          <p:cNvPr id="2050" name="Picture 2" descr="http://www.angioletti.ru/uploads/product/big/GOGO-21132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924944"/>
            <a:ext cx="2723456" cy="204259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://alnek.ru/image/ch1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2276872"/>
            <a:ext cx="2160240" cy="43949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9698" name="Text Box 1026"/>
          <p:cNvSpPr txBox="1">
            <a:spLocks noChangeArrowheads="1"/>
          </p:cNvSpPr>
          <p:nvPr/>
        </p:nvSpPr>
        <p:spPr bwMode="auto">
          <a:xfrm>
            <a:off x="1589856" y="1048668"/>
            <a:ext cx="7086600" cy="2380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Домашнее задание</a:t>
            </a:r>
          </a:p>
          <a:p>
            <a:pPr algn="ctr">
              <a:spcBef>
                <a:spcPct val="5000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Составить алгоритм действий</a:t>
            </a:r>
          </a:p>
          <a:p>
            <a:pPr algn="ctr">
              <a:spcBef>
                <a:spcPct val="5000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Тома </a:t>
            </a:r>
            <a:r>
              <a:rPr lang="ru-RU" b="1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Сойера</a:t>
            </a:r>
            <a:r>
              <a:rPr lang="ru-RU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….</a:t>
            </a: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1026"/>
          <p:cNvSpPr txBox="1">
            <a:spLocks noChangeArrowheads="1"/>
          </p:cNvSpPr>
          <p:nvPr/>
        </p:nvSpPr>
        <p:spPr bwMode="auto">
          <a:xfrm>
            <a:off x="1295400" y="609600"/>
            <a:ext cx="7086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Приключения Тома </a:t>
            </a:r>
            <a:r>
              <a:rPr lang="ru-RU" b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Сойера</a:t>
            </a:r>
            <a:endParaRPr lang="ru-RU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9699" name="Text Box 1027"/>
          <p:cNvSpPr txBox="1">
            <a:spLocks noChangeArrowheads="1"/>
          </p:cNvSpPr>
          <p:nvPr/>
        </p:nvSpPr>
        <p:spPr bwMode="auto">
          <a:xfrm>
            <a:off x="990600" y="2209800"/>
            <a:ext cx="8153400" cy="4576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«</a:t>
            </a:r>
            <a:r>
              <a:rPr lang="ru-RU" sz="2800" b="1">
                <a:cs typeface="Times New Roman" charset="0"/>
              </a:rPr>
              <a:t>Том вышел на улицу с ведром известки и длинной кистью. Он окинул взглядом забор, и радость в одно мгновение улетела у него из души, и там воцарилась тоска... Со вздохом обмакнул он кисть в известку, провел ею по крайней доске, потом проделал то же самое снова и остановился: как ничтожна белая полоска по сравнению с огромным пространством некрашеного забора!..</a:t>
            </a:r>
            <a:r>
              <a:rPr lang="ru-RU" sz="2800" b="1"/>
              <a:t>»</a:t>
            </a:r>
          </a:p>
          <a:p>
            <a:pPr algn="r">
              <a:spcBef>
                <a:spcPct val="50000"/>
              </a:spcBef>
            </a:pPr>
            <a:r>
              <a:rPr lang="ru-RU" sz="2800" b="1"/>
              <a:t>Марк Твен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А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0182" y="214290"/>
            <a:ext cx="7943850" cy="6210300"/>
          </a:xfrm>
          <a:prstGeom prst="rect">
            <a:avLst/>
          </a:prstGeom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372836" y="31264"/>
            <a:ext cx="500747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Понятное и точное предписание (план) определенных действий приводящих к решению поставленной задачи за конечное число шагов.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2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0182" y="214290"/>
            <a:ext cx="7943850" cy="6210300"/>
          </a:xfrm>
          <a:prstGeom prst="rect">
            <a:avLst/>
          </a:prstGeom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372836" y="31264"/>
            <a:ext cx="500747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Понятное и точное предписание (план) определенных действий приводящих к решению поставленной задачи за конечное число шагов.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372836" y="318135"/>
            <a:ext cx="479145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Первое свойство алгоритма, указывающее на то, что алгоритм должен быть записан на языке Исполнителя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2" build="allAtOnce"/>
      <p:bldP spid="5" grpId="2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0182" y="214290"/>
            <a:ext cx="7943850" cy="6210300"/>
          </a:xfrm>
          <a:prstGeom prst="rect">
            <a:avLst/>
          </a:prstGeom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339752" y="318135"/>
            <a:ext cx="4813682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Первое свойство алгоритма, указывающее на то, что алгоритм должен быть записан на языке Исполнителя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378512" y="318135"/>
            <a:ext cx="48577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Свойство алгоритма, указывающее на то, что каждый алгоритм должен быть разбит на простые последовательные шаги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0182" y="214290"/>
            <a:ext cx="7943850" cy="6210300"/>
          </a:xfrm>
          <a:prstGeom prst="rect">
            <a:avLst/>
          </a:prstGeom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357422" y="318135"/>
            <a:ext cx="485778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Свойство алгоритма, указывающее на то, что каждый алгоритм должен быть разбит на простые последовательные шаги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372836" y="332656"/>
            <a:ext cx="500747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Свойство алгоритма, предписывающее алгоритму выполнение поставленной задачи по окончанию всех шагов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А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00182" y="214290"/>
            <a:ext cx="7943850" cy="6210300"/>
          </a:xfrm>
          <a:prstGeom prst="rect">
            <a:avLst/>
          </a:prstGeom>
        </p:spPr>
      </p:pic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2372836" y="318135"/>
            <a:ext cx="500747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Свойство алгоритма, предписывающее алгоритму выполнение поставленной задачи по окончанию всех шагов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372836" y="315813"/>
            <a:ext cx="500747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Свойство алгоритма, предписывающее алгоритму логическое завершение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14414" y="100192"/>
            <a:ext cx="7560000" cy="6186328"/>
          </a:xfrm>
          <a:prstGeom prst="rect">
            <a:avLst/>
          </a:prstGeom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372836" y="315813"/>
            <a:ext cx="500747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Свойство алгоритма, предписывающее алгоритму логическое завершение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371696" y="318135"/>
            <a:ext cx="4864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Свойство алгоритма, указывающее на то, что один и тот же алгоритм должен подходить для решения однотипных задач 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4492" y="214293"/>
            <a:ext cx="7596000" cy="6037847"/>
          </a:xfrm>
          <a:prstGeom prst="rect">
            <a:avLst/>
          </a:prstGeom>
        </p:spPr>
      </p:pic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371696" y="318135"/>
            <a:ext cx="48646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dirty="0" smtClean="0">
                <a:solidFill>
                  <a:srgbClr val="C00000"/>
                </a:solidFill>
              </a:rPr>
              <a:t>Свойство алгоритма, указывающее на то, что один и тот же алгоритм должен подходить для решения однотипных задач 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Высокое напряжение">
  <a:themeElements>
    <a:clrScheme name="Высокое напряжение 6">
      <a:dk1>
        <a:srgbClr val="000000"/>
      </a:dk1>
      <a:lt1>
        <a:srgbClr val="FFFFFF"/>
      </a:lt1>
      <a:dk2>
        <a:srgbClr val="440044"/>
      </a:dk2>
      <a:lt2>
        <a:srgbClr val="491D49"/>
      </a:lt2>
      <a:accent1>
        <a:srgbClr val="9D9DBD"/>
      </a:accent1>
      <a:accent2>
        <a:srgbClr val="14213C"/>
      </a:accent2>
      <a:accent3>
        <a:srgbClr val="FFFFFF"/>
      </a:accent3>
      <a:accent4>
        <a:srgbClr val="000000"/>
      </a:accent4>
      <a:accent5>
        <a:srgbClr val="CCCCDB"/>
      </a:accent5>
      <a:accent6>
        <a:srgbClr val="111D35"/>
      </a:accent6>
      <a:hlink>
        <a:srgbClr val="666699"/>
      </a:hlink>
      <a:folHlink>
        <a:srgbClr val="DBDBF1"/>
      </a:folHlink>
    </a:clrScheme>
    <a:fontScheme name="Высокое напряжение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Высокое напряжение 1">
        <a:dk1>
          <a:srgbClr val="001932"/>
        </a:dk1>
        <a:lt1>
          <a:srgbClr val="FFFFFF"/>
        </a:lt1>
        <a:dk2>
          <a:srgbClr val="2181B7"/>
        </a:dk2>
        <a:lt2>
          <a:srgbClr val="CCFFFF"/>
        </a:lt2>
        <a:accent1>
          <a:srgbClr val="99FFCC"/>
        </a:accent1>
        <a:accent2>
          <a:srgbClr val="01B0FF"/>
        </a:accent2>
        <a:accent3>
          <a:srgbClr val="ABC1D8"/>
        </a:accent3>
        <a:accent4>
          <a:srgbClr val="DADADA"/>
        </a:accent4>
        <a:accent5>
          <a:srgbClr val="CAFFE2"/>
        </a:accent5>
        <a:accent6>
          <a:srgbClr val="019FE7"/>
        </a:accent6>
        <a:hlink>
          <a:srgbClr val="6666FF"/>
        </a:hlink>
        <a:folHlink>
          <a:srgbClr val="1C6D9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окое напряжение 2">
        <a:dk1>
          <a:srgbClr val="000000"/>
        </a:dk1>
        <a:lt1>
          <a:srgbClr val="FFFFFF"/>
        </a:lt1>
        <a:dk2>
          <a:srgbClr val="000066"/>
        </a:dk2>
        <a:lt2>
          <a:srgbClr val="969696"/>
        </a:lt2>
        <a:accent1>
          <a:srgbClr val="666699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B9B9E7"/>
        </a:accent6>
        <a:hlink>
          <a:srgbClr val="CC00CC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окое напряжение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окое напряжение 4">
        <a:dk1>
          <a:srgbClr val="000000"/>
        </a:dk1>
        <a:lt1>
          <a:srgbClr val="FFFFCC"/>
        </a:lt1>
        <a:dk2>
          <a:srgbClr val="FF6600"/>
        </a:dk2>
        <a:lt2>
          <a:srgbClr val="333300"/>
        </a:lt2>
        <a:accent1>
          <a:srgbClr val="800000"/>
        </a:accent1>
        <a:accent2>
          <a:srgbClr val="CC6600"/>
        </a:accent2>
        <a:accent3>
          <a:srgbClr val="FFFFE2"/>
        </a:accent3>
        <a:accent4>
          <a:srgbClr val="000000"/>
        </a:accent4>
        <a:accent5>
          <a:srgbClr val="C0AAAA"/>
        </a:accent5>
        <a:accent6>
          <a:srgbClr val="B95C00"/>
        </a:accent6>
        <a:hlink>
          <a:srgbClr val="8080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окое напряжение 5">
        <a:dk1>
          <a:srgbClr val="1C3956"/>
        </a:dk1>
        <a:lt1>
          <a:srgbClr val="FFFFFF"/>
        </a:lt1>
        <a:dk2>
          <a:srgbClr val="003366"/>
        </a:dk2>
        <a:lt2>
          <a:srgbClr val="DDDDDD"/>
        </a:lt2>
        <a:accent1>
          <a:srgbClr val="3D7CBB"/>
        </a:accent1>
        <a:accent2>
          <a:srgbClr val="00152A"/>
        </a:accent2>
        <a:accent3>
          <a:srgbClr val="AAADB8"/>
        </a:accent3>
        <a:accent4>
          <a:srgbClr val="DADADA"/>
        </a:accent4>
        <a:accent5>
          <a:srgbClr val="AFBFDA"/>
        </a:accent5>
        <a:accent6>
          <a:srgbClr val="001225"/>
        </a:accent6>
        <a:hlink>
          <a:srgbClr val="33CCCC"/>
        </a:hlink>
        <a:folHlink>
          <a:srgbClr val="96B9D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ысокое напряжение 6">
        <a:dk1>
          <a:srgbClr val="000000"/>
        </a:dk1>
        <a:lt1>
          <a:srgbClr val="FFFFFF"/>
        </a:lt1>
        <a:dk2>
          <a:srgbClr val="440044"/>
        </a:dk2>
        <a:lt2>
          <a:srgbClr val="491D49"/>
        </a:lt2>
        <a:accent1>
          <a:srgbClr val="9D9DBD"/>
        </a:accent1>
        <a:accent2>
          <a:srgbClr val="14213C"/>
        </a:accent2>
        <a:accent3>
          <a:srgbClr val="FFFFFF"/>
        </a:accent3>
        <a:accent4>
          <a:srgbClr val="000000"/>
        </a:accent4>
        <a:accent5>
          <a:srgbClr val="CCCCDB"/>
        </a:accent5>
        <a:accent6>
          <a:srgbClr val="111D35"/>
        </a:accent6>
        <a:hlink>
          <a:srgbClr val="666699"/>
        </a:hlink>
        <a:folHlink>
          <a:srgbClr val="DBDBF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Высокое напряжение 7">
        <a:dk1>
          <a:srgbClr val="000000"/>
        </a:dk1>
        <a:lt1>
          <a:srgbClr val="FFFFFF"/>
        </a:lt1>
        <a:dk2>
          <a:srgbClr val="000000"/>
        </a:dk2>
        <a:lt2>
          <a:srgbClr val="001A00"/>
        </a:lt2>
        <a:accent1>
          <a:srgbClr val="339966"/>
        </a:accent1>
        <a:accent2>
          <a:srgbClr val="003300"/>
        </a:accent2>
        <a:accent3>
          <a:srgbClr val="FFFFFF"/>
        </a:accent3>
        <a:accent4>
          <a:srgbClr val="000000"/>
        </a:accent4>
        <a:accent5>
          <a:srgbClr val="ADCAB8"/>
        </a:accent5>
        <a:accent6>
          <a:srgbClr val="002D00"/>
        </a:accent6>
        <a:hlink>
          <a:srgbClr val="FF9933"/>
        </a:hlink>
        <a:folHlink>
          <a:srgbClr val="AFE9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Designs\Высокое напряжение.pot</Template>
  <TotalTime>535</TotalTime>
  <Words>542</Words>
  <Application>Microsoft Office PowerPoint</Application>
  <PresentationFormat>Экран (4:3)</PresentationFormat>
  <Paragraphs>142</Paragraphs>
  <Slides>27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Высокое напряжение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Циклический  алгоритм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>КПУ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Циклический алгоритм</dc:title>
  <dc:creator>Абубакаров А.М.</dc:creator>
  <cp:lastModifiedBy>ASd</cp:lastModifiedBy>
  <cp:revision>70</cp:revision>
  <cp:lastPrinted>1601-01-01T00:00:00Z</cp:lastPrinted>
  <dcterms:created xsi:type="dcterms:W3CDTF">2005-12-17T06:12:53Z</dcterms:created>
  <dcterms:modified xsi:type="dcterms:W3CDTF">2015-02-11T09:54:22Z</dcterms:modified>
</cp:coreProperties>
</file>